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64" r:id="rId4"/>
  </p:sldMasterIdLst>
  <p:sldIdLst>
    <p:sldId id="352" r:id="rId5"/>
    <p:sldId id="353" r:id="rId6"/>
    <p:sldId id="280" r:id="rId7"/>
    <p:sldId id="302" r:id="rId8"/>
    <p:sldId id="303" r:id="rId9"/>
    <p:sldId id="322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21" r:id="rId20"/>
    <p:sldId id="313" r:id="rId21"/>
    <p:sldId id="314" r:id="rId22"/>
    <p:sldId id="315" r:id="rId23"/>
    <p:sldId id="316" r:id="rId24"/>
    <p:sldId id="317" r:id="rId25"/>
    <p:sldId id="323" r:id="rId26"/>
    <p:sldId id="318" r:id="rId27"/>
    <p:sldId id="324" r:id="rId28"/>
    <p:sldId id="319" r:id="rId29"/>
    <p:sldId id="320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294" r:id="rId39"/>
  </p:sldIdLst>
  <p:sldSz cx="12192000" cy="6858000"/>
  <p:notesSz cx="6858000" cy="9144000"/>
  <p:custDataLst>
    <p:tags r:id="rId4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00"/>
    <a:srgbClr val="3399FF"/>
    <a:srgbClr val="FFFF00"/>
    <a:srgbClr val="FF99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1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3" Type="http://schemas.openxmlformats.org/officeDocument/2006/relationships/tags" Target="tags/tag160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image" Target="../media/image2.png"/><Relationship Id="rId3" Type="http://schemas.openxmlformats.org/officeDocument/2006/relationships/tags" Target="../tags/tag4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31800" y="3068638"/>
            <a:ext cx="11328400" cy="144462"/>
          </a:xfrm>
          <a:prstGeom prst="rect">
            <a:avLst/>
          </a:prstGeom>
          <a:gradFill rotWithShape="1">
            <a:gsLst>
              <a:gs pos="0">
                <a:schemeClr val="hlink">
                  <a:alpha val="70998"/>
                </a:schemeClr>
              </a:gs>
              <a:gs pos="100000">
                <a:schemeClr val="bg1">
                  <a:alpha val="17998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157F99-2ED7-47E5-8D7A-96B073AEB9A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19633" y="188913"/>
            <a:ext cx="2827867" cy="63357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0" y="188913"/>
            <a:ext cx="8284633" cy="63357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 showMasterSp="0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667" y="188913"/>
            <a:ext cx="10390717" cy="6477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125538"/>
            <a:ext cx="5556251" cy="53990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1251" y="1125538"/>
            <a:ext cx="5556249" cy="2622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1251" y="3900488"/>
            <a:ext cx="5556249" cy="26241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31800" y="3068638"/>
            <a:ext cx="11328400" cy="144462"/>
          </a:xfrm>
          <a:prstGeom prst="rect">
            <a:avLst/>
          </a:prstGeom>
          <a:gradFill rotWithShape="1">
            <a:gsLst>
              <a:gs pos="0">
                <a:schemeClr val="hlink">
                  <a:alpha val="70998"/>
                </a:schemeClr>
              </a:gs>
              <a:gs pos="100000">
                <a:schemeClr val="bg1">
                  <a:alpha val="17998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E2157F99-2ED7-47E5-8D7A-96B073AEB9A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0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781050" y="6375400"/>
            <a:ext cx="3975100" cy="127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514351" y="2435225"/>
            <a:ext cx="8483600" cy="1419225"/>
          </a:xfrm>
        </p:spPr>
        <p:txBody>
          <a:bodyPr lIns="90000" tIns="46800" rIns="90000" bIns="46800" anchor="b" anchorCtr="0">
            <a:noAutofit/>
          </a:bodyPr>
          <a:lstStyle>
            <a:lvl1pPr algn="l">
              <a:defRPr sz="8000" spc="6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514350" y="5707353"/>
            <a:ext cx="3975100" cy="582640"/>
          </a:xfrm>
        </p:spPr>
        <p:txBody>
          <a:bodyPr lIns="90000" tIns="4680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51201" y="3030290"/>
            <a:ext cx="5689600" cy="863958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2816225" y="3906520"/>
            <a:ext cx="6559550" cy="934720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sz="1600" baseline="0"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sz="1600" baseline="0"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sz="1600" baseline="0"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sz="1600" baseline="0"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400000000000000" charset="-122"/>
                <a:ea typeface="微软雅黑" panose="020B0400000000000000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latin typeface="Arial" panose="020B0604020202020204" pitchFamily="34" charset="0"/>
                <a:ea typeface="微软雅黑" panose="020B0400000000000000" charset="-122"/>
              </a:defRPr>
            </a:lvl1pPr>
            <a:lvl2pPr indent="0" eaLnBrk="1" fontAlgn="auto" latinLnBrk="0" hangingPunct="1">
              <a:defRPr baseline="0">
                <a:latin typeface="Arial" panose="020B0604020202020204" pitchFamily="34" charset="0"/>
                <a:ea typeface="微软雅黑" panose="020B0400000000000000" charset="-122"/>
              </a:defRPr>
            </a:lvl2pPr>
            <a:lvl3pPr indent="0" eaLnBrk="1" fontAlgn="auto" latinLnBrk="0" hangingPunct="1">
              <a:defRPr baseline="0">
                <a:latin typeface="Arial" panose="020B0604020202020204" pitchFamily="34" charset="0"/>
                <a:ea typeface="微软雅黑" panose="020B0400000000000000" charset="-122"/>
              </a:defRPr>
            </a:lvl3pPr>
            <a:lvl4pPr indent="0" eaLnBrk="1" fontAlgn="auto" latinLnBrk="0" hangingPunct="1">
              <a:defRPr baseline="0">
                <a:latin typeface="Arial" panose="020B0604020202020204" pitchFamily="34" charset="0"/>
                <a:ea typeface="微软雅黑" panose="020B0400000000000000" charset="-122"/>
              </a:defRPr>
            </a:lvl4pPr>
            <a:lvl5pPr indent="0" eaLnBrk="1" fontAlgn="auto" latinLnBrk="0" hangingPunct="1">
              <a:defRPr baseline="0"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716280" y="4438650"/>
            <a:ext cx="7589520" cy="1652298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15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400000000000000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blinds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125538"/>
            <a:ext cx="5556251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1251" y="1125538"/>
            <a:ext cx="5556249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5" Type="http://schemas.openxmlformats.org/officeDocument/2006/relationships/theme" Target="../theme/theme3.xml"/><Relationship Id="rId24" Type="http://schemas.openxmlformats.org/officeDocument/2006/relationships/tags" Target="../tags/tag111.xml"/><Relationship Id="rId23" Type="http://schemas.openxmlformats.org/officeDocument/2006/relationships/tags" Target="../tags/tag110.xml"/><Relationship Id="rId22" Type="http://schemas.openxmlformats.org/officeDocument/2006/relationships/tags" Target="../tags/tag109.xml"/><Relationship Id="rId21" Type="http://schemas.openxmlformats.org/officeDocument/2006/relationships/tags" Target="../tags/tag108.xml"/><Relationship Id="rId20" Type="http://schemas.openxmlformats.org/officeDocument/2006/relationships/tags" Target="../tags/tag107.xml"/><Relationship Id="rId2" Type="http://schemas.openxmlformats.org/officeDocument/2006/relationships/slideLayout" Target="../slideLayouts/slideLayout16.xml"/><Relationship Id="rId19" Type="http://schemas.openxmlformats.org/officeDocument/2006/relationships/tags" Target="../tags/tag106.xml"/><Relationship Id="rId18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08050"/>
            <a:ext cx="11328400" cy="144463"/>
          </a:xfrm>
          <a:prstGeom prst="rect">
            <a:avLst/>
          </a:prstGeom>
          <a:gradFill rotWithShape="1">
            <a:gsLst>
              <a:gs pos="0">
                <a:schemeClr val="hlink">
                  <a:alpha val="70998"/>
                </a:schemeClr>
              </a:gs>
              <a:gs pos="100000">
                <a:schemeClr val="bg1">
                  <a:alpha val="17998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188913"/>
            <a:ext cx="1039071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125538"/>
            <a:ext cx="11315700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600">
          <a:solidFill>
            <a:srgbClr val="99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3200">
          <a:solidFill>
            <a:srgbClr val="002A7E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rgbClr val="003300"/>
          </a:solidFill>
          <a:latin typeface="Times New Roman" panose="02020603050405020304" pitchFamily="18" charset="0"/>
          <a:ea typeface="楷体_GB2312" pitchFamily="49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400">
          <a:solidFill>
            <a:srgbClr val="993300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08050"/>
            <a:ext cx="11328400" cy="144463"/>
          </a:xfrm>
          <a:prstGeom prst="rect">
            <a:avLst/>
          </a:prstGeom>
          <a:gradFill rotWithShape="1">
            <a:gsLst>
              <a:gs pos="0">
                <a:schemeClr val="hlink">
                  <a:alpha val="70998"/>
                </a:schemeClr>
              </a:gs>
              <a:gs pos="100000">
                <a:schemeClr val="bg1">
                  <a:alpha val="17998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188913"/>
            <a:ext cx="1039071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125538"/>
            <a:ext cx="11315700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  <a:ea typeface="黑体" panose="0201060906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600">
          <a:solidFill>
            <a:srgbClr val="99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3200">
          <a:solidFill>
            <a:srgbClr val="002A7E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rgbClr val="003300"/>
          </a:solidFill>
          <a:latin typeface="Times New Roman" panose="02020603050405020304" pitchFamily="18" charset="0"/>
          <a:ea typeface="楷体_GB2312" pitchFamily="49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400">
          <a:solidFill>
            <a:srgbClr val="993300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仿宋_GB2312" panose="0201060903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400000000000000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400000000000000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400000000000000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400000000000000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400000000000000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40000000000000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image" Target="../media/image6.jpeg"/><Relationship Id="rId1" Type="http://schemas.openxmlformats.org/officeDocument/2006/relationships/tags" Target="../tags/tag1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3" Type="http://schemas.openxmlformats.org/officeDocument/2006/relationships/slideLayout" Target="../slideLayouts/slideLayout20.xml"/><Relationship Id="rId12" Type="http://schemas.openxmlformats.org/officeDocument/2006/relationships/tags" Target="../tags/tag127.xml"/><Relationship Id="rId11" Type="http://schemas.openxmlformats.org/officeDocument/2006/relationships/tags" Target="../tags/tag126.xml"/><Relationship Id="rId10" Type="http://schemas.openxmlformats.org/officeDocument/2006/relationships/tags" Target="../tags/tag125.xml"/><Relationship Id="rId1" Type="http://schemas.openxmlformats.org/officeDocument/2006/relationships/tags" Target="../tags/tag1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矩形 13"/>
          <p:cNvSpPr/>
          <p:nvPr>
            <p:custDataLst>
              <p:tags r:id="rId3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400000000000000" charset="-122"/>
              <a:ea typeface="微软雅黑" panose="020B0400000000000000" charset="-122"/>
            </a:endParaRPr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1382975" y="2183924"/>
            <a:ext cx="9756247" cy="2017860"/>
          </a:xfrm>
          <a:prstGeom prst="rect">
            <a:avLst/>
          </a:prstGeom>
          <a:effectLst/>
        </p:spPr>
        <p:txBody>
          <a:bodyPr wrap="square" anchor="ctr" anchorCtr="0">
            <a:normAutofit/>
          </a:bodyPr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zh-CN" altLang="en-US" sz="5400" b="1" i="0" u="none" kern="1200" cap="none" spc="38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400000000000000" charset="-122"/>
                <a:cs typeface="苹方 粗体"/>
              </a:rPr>
              <a:t>第6章 函数与模块</a:t>
            </a:r>
            <a:endParaRPr kumimoji="0" lang="zh-CN" altLang="en-US" sz="5400" b="1" i="0" u="none" kern="1200" cap="none" spc="380" normalizeH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400000000000000" charset="-122"/>
              <a:cs typeface="苹方 粗体"/>
            </a:endParaRPr>
          </a:p>
        </p:txBody>
      </p:sp>
    </p:spTree>
    <p:custDataLst>
      <p:tags r:id="rId5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119701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函数的</a:t>
            </a:r>
            <a:r>
              <a:rPr lang="zh-CN" altLang="en-US" sz="2800" dirty="0">
                <a:solidFill>
                  <a:schemeClr val="tx1"/>
                </a:solidFill>
              </a:rPr>
              <a:t>不定长参数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91485" y="2150495"/>
            <a:ext cx="8273359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+mn-ea"/>
                <a:ea typeface="+mn-ea"/>
              </a:rPr>
              <a:t>    Python</a:t>
            </a:r>
            <a:r>
              <a:rPr lang="zh-CN" altLang="en-US" sz="2000" dirty="0">
                <a:latin typeface="+mn-ea"/>
                <a:ea typeface="+mn-ea"/>
              </a:rPr>
              <a:t>程序中，用户可能需要一个函数能处理比最初声明时更多的参数，这些参数叫</a:t>
            </a:r>
            <a:r>
              <a:rPr lang="zh-CN" altLang="en-US" sz="2000" dirty="0">
                <a:solidFill>
                  <a:srgbClr val="00B050"/>
                </a:solidFill>
                <a:latin typeface="+mn-ea"/>
                <a:ea typeface="+mn-ea"/>
              </a:rPr>
              <a:t>不定长参数</a:t>
            </a:r>
            <a:r>
              <a:rPr lang="zh-CN" altLang="en-US" sz="2000" dirty="0">
                <a:latin typeface="+mn-ea"/>
                <a:ea typeface="+mn-ea"/>
              </a:rPr>
              <a:t>，也称</a:t>
            </a:r>
            <a:r>
              <a:rPr lang="zh-CN" altLang="en-US" sz="2000" dirty="0">
                <a:solidFill>
                  <a:srgbClr val="00B050"/>
                </a:solidFill>
                <a:latin typeface="+mn-ea"/>
                <a:ea typeface="+mn-ea"/>
              </a:rPr>
              <a:t>可变参数</a:t>
            </a:r>
            <a:r>
              <a:rPr lang="zh-CN" altLang="en-US" sz="2000" dirty="0">
                <a:latin typeface="+mn-ea"/>
                <a:ea typeface="+mn-ea"/>
              </a:rPr>
              <a:t>。这些可变参数被包装进一个元组或</a:t>
            </a:r>
            <a:r>
              <a:rPr lang="zh-CN" altLang="en-US" sz="2000" dirty="0" smtClean="0">
                <a:latin typeface="+mn-ea"/>
                <a:ea typeface="+mn-ea"/>
              </a:rPr>
              <a:t>字典。</a:t>
            </a:r>
            <a:endParaRPr lang="zh-CN" altLang="en-US" sz="2000" dirty="0" smtClean="0">
              <a:solidFill>
                <a:srgbClr val="0000FF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70963" y="3933056"/>
            <a:ext cx="8294307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dirty="0">
                <a:solidFill>
                  <a:srgbClr val="0000FF"/>
                </a:solidFill>
              </a:rPr>
              <a:t>语法格式如下：</a:t>
            </a:r>
            <a:endParaRPr lang="zh-CN" altLang="zh-CN" sz="18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00FF"/>
                </a:solidFill>
              </a:rPr>
              <a:t>    </a:t>
            </a:r>
            <a:r>
              <a:rPr lang="en-US" altLang="zh-CN" sz="1800" dirty="0" err="1">
                <a:solidFill>
                  <a:srgbClr val="0000FF"/>
                </a:solidFill>
              </a:rPr>
              <a:t>def</a:t>
            </a:r>
            <a:r>
              <a:rPr lang="en-US" altLang="zh-CN" sz="1800" dirty="0">
                <a:solidFill>
                  <a:srgbClr val="0000FF"/>
                </a:solidFill>
              </a:rPr>
              <a:t> </a:t>
            </a:r>
            <a:r>
              <a:rPr lang="zh-CN" altLang="zh-CN" sz="1800" dirty="0">
                <a:solidFill>
                  <a:srgbClr val="0000FF"/>
                </a:solidFill>
              </a:rPr>
              <a:t>函数名（</a:t>
            </a:r>
            <a:r>
              <a:rPr lang="en-US" altLang="zh-CN" sz="1800" dirty="0">
                <a:solidFill>
                  <a:srgbClr val="0000FF"/>
                </a:solidFill>
              </a:rPr>
              <a:t>[</a:t>
            </a:r>
            <a:r>
              <a:rPr lang="zh-CN" altLang="zh-CN" sz="1800" dirty="0">
                <a:solidFill>
                  <a:srgbClr val="0000FF"/>
                </a:solidFill>
              </a:rPr>
              <a:t>普通参数</a:t>
            </a:r>
            <a:r>
              <a:rPr lang="en-US" altLang="zh-CN" sz="1800" dirty="0">
                <a:solidFill>
                  <a:srgbClr val="0000FF"/>
                </a:solidFill>
              </a:rPr>
              <a:t>][</a:t>
            </a:r>
            <a:r>
              <a:rPr lang="zh-CN" altLang="zh-CN" sz="1800" dirty="0">
                <a:solidFill>
                  <a:srgbClr val="0000FF"/>
                </a:solidFill>
              </a:rPr>
              <a:t>，</a:t>
            </a:r>
            <a:r>
              <a:rPr lang="en-US" altLang="zh-CN" sz="1800" dirty="0">
                <a:solidFill>
                  <a:srgbClr val="FF0000"/>
                </a:solidFill>
              </a:rPr>
              <a:t>*</a:t>
            </a:r>
            <a:r>
              <a:rPr lang="zh-CN" altLang="zh-CN" sz="1800" dirty="0">
                <a:solidFill>
                  <a:srgbClr val="FF0000"/>
                </a:solidFill>
              </a:rPr>
              <a:t>可变参数</a:t>
            </a:r>
            <a:r>
              <a:rPr lang="en-US" altLang="zh-CN" sz="1800" dirty="0">
                <a:solidFill>
                  <a:srgbClr val="0000FF"/>
                </a:solidFill>
              </a:rPr>
              <a:t>]</a:t>
            </a:r>
            <a:r>
              <a:rPr lang="zh-CN" altLang="zh-CN" sz="1800" dirty="0">
                <a:solidFill>
                  <a:srgbClr val="0000FF"/>
                </a:solidFill>
              </a:rPr>
              <a:t>）</a:t>
            </a:r>
            <a:endParaRPr lang="zh-CN" altLang="zh-CN" sz="18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00FF"/>
                </a:solidFill>
              </a:rPr>
              <a:t>         </a:t>
            </a:r>
            <a:r>
              <a:rPr lang="zh-CN" altLang="zh-CN" sz="1800" dirty="0">
                <a:solidFill>
                  <a:srgbClr val="0000FF"/>
                </a:solidFill>
              </a:rPr>
              <a:t>函数体</a:t>
            </a:r>
            <a:endParaRPr lang="zh-CN" altLang="zh-CN" sz="18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00FF"/>
                </a:solidFill>
              </a:rPr>
              <a:t>     </a:t>
            </a:r>
            <a:r>
              <a:rPr lang="en-US" altLang="zh-CN" sz="1800" dirty="0" smtClean="0">
                <a:solidFill>
                  <a:srgbClr val="0000FF"/>
                </a:solidFill>
              </a:rPr>
              <a:t>    [</a:t>
            </a:r>
            <a:r>
              <a:rPr lang="en-US" altLang="zh-CN" sz="1800" dirty="0">
                <a:solidFill>
                  <a:srgbClr val="0000FF"/>
                </a:solidFill>
              </a:rPr>
              <a:t>return </a:t>
            </a:r>
            <a:r>
              <a:rPr lang="zh-CN" altLang="zh-CN" sz="1800" dirty="0">
                <a:solidFill>
                  <a:srgbClr val="0000FF"/>
                </a:solidFill>
              </a:rPr>
              <a:t>返回值</a:t>
            </a:r>
            <a:r>
              <a:rPr lang="en-US" altLang="zh-CN" sz="1800" dirty="0">
                <a:solidFill>
                  <a:srgbClr val="0000FF"/>
                </a:solidFill>
              </a:rPr>
              <a:t>]</a:t>
            </a:r>
            <a:endParaRPr lang="en-US" altLang="zh-CN" sz="1800" dirty="0">
              <a:solidFill>
                <a:srgbClr val="0000FF"/>
              </a:solidFill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1052865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2400" dirty="0" smtClean="0">
                <a:solidFill>
                  <a:schemeClr val="tx1"/>
                </a:solidFill>
              </a:rPr>
              <a:t>函数的</a:t>
            </a:r>
            <a:r>
              <a:rPr lang="zh-CN" altLang="en-US" sz="2400" dirty="0">
                <a:solidFill>
                  <a:schemeClr val="tx1"/>
                </a:solidFill>
              </a:rPr>
              <a:t>不定长</a:t>
            </a:r>
            <a:r>
              <a:rPr lang="zh-CN" altLang="en-US" sz="2400" dirty="0" smtClean="0">
                <a:solidFill>
                  <a:schemeClr val="tx1"/>
                </a:solidFill>
              </a:rPr>
              <a:t>参数示例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91544" y="1700808"/>
            <a:ext cx="8424936" cy="341503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printInfo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(arg1,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vartuple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print("</a:t>
            </a:r>
            <a:r>
              <a:rPr lang="zh-CN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输出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:")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print(arg1,end=' ')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for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vartuple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print(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var,end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=' ')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print()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printInfo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         #10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传递给普通参数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arg1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printInfo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(20,30,40)   #20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传递给普通参数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arg1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传递给可变参数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vartuple</a:t>
            </a:r>
            <a:endParaRPr lang="en-US" altLang="zh-CN" sz="1800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63095" y="5157574"/>
            <a:ext cx="2520280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运行结果：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zh-CN" altLang="en-US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输出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输出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20 30 40 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215" y="1382395"/>
            <a:ext cx="8486775" cy="68453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函数的</a:t>
            </a:r>
            <a:r>
              <a:rPr lang="zh-CN" altLang="en-US" sz="2800" dirty="0" smtClean="0">
                <a:solidFill>
                  <a:schemeClr val="tx1"/>
                </a:solidFill>
              </a:rPr>
              <a:t>返回值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91206" y="2349143"/>
            <a:ext cx="8136904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return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语句用来结束函数并将函数的运算结果返回给主调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r>
              <a:rPr lang="zh-CN" alt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，一般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返回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一个值，当需要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return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返回多个值时，这些值就形成了一个元组，由圆括号括起、逗号分隔，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return (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a,b,c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  <a:endParaRPr lang="zh-CN" altLang="zh-CN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29435" y="1144270"/>
            <a:ext cx="8486775" cy="69977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变量作用域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91206" y="1954173"/>
            <a:ext cx="8136904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  <a:ea typeface="+mn-ea"/>
              </a:rPr>
              <a:t>  </a:t>
            </a:r>
            <a:r>
              <a:rPr lang="zh-CN" altLang="zh-CN" dirty="0" smtClean="0">
                <a:latin typeface="+mn-ea"/>
                <a:ea typeface="+mn-ea"/>
              </a:rPr>
              <a:t>变量</a:t>
            </a:r>
            <a:r>
              <a:rPr lang="zh-CN" altLang="zh-CN" dirty="0">
                <a:latin typeface="+mn-ea"/>
                <a:ea typeface="+mn-ea"/>
              </a:rPr>
              <a:t>作用域是指变量的</a:t>
            </a:r>
            <a:r>
              <a:rPr lang="zh-CN" altLang="zh-CN" dirty="0">
                <a:solidFill>
                  <a:srgbClr val="00B050"/>
                </a:solidFill>
                <a:latin typeface="+mn-ea"/>
                <a:ea typeface="+mn-ea"/>
              </a:rPr>
              <a:t>作用范围</a:t>
            </a:r>
            <a:r>
              <a:rPr lang="zh-CN" altLang="zh-CN" dirty="0">
                <a:latin typeface="+mn-ea"/>
                <a:ea typeface="+mn-ea"/>
              </a:rPr>
              <a:t>。</a:t>
            </a:r>
            <a:endParaRPr lang="zh-CN" altLang="zh-CN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47384" y="2708925"/>
            <a:ext cx="844286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 smtClean="0">
                <a:latin typeface="+mn-ea"/>
                <a:ea typeface="+mn-ea"/>
              </a:rPr>
              <a:t>(1)</a:t>
            </a:r>
            <a:r>
              <a:rPr lang="zh-CN" altLang="en-US" sz="2000" dirty="0" smtClean="0">
                <a:latin typeface="+mn-ea"/>
                <a:ea typeface="+mn-ea"/>
              </a:rPr>
              <a:t>局部变量</a:t>
            </a:r>
            <a:endParaRPr lang="zh-CN" altLang="en-US" sz="2000" dirty="0"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    局部变量</a:t>
            </a:r>
            <a:r>
              <a:rPr lang="zh-CN" altLang="en-US" sz="2000" dirty="0">
                <a:latin typeface="+mn-ea"/>
                <a:ea typeface="+mn-ea"/>
              </a:rPr>
              <a:t>是指定义在</a:t>
            </a: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函数内部的变量</a:t>
            </a:r>
            <a:r>
              <a:rPr lang="zh-CN" altLang="en-US" sz="2000" dirty="0">
                <a:latin typeface="+mn-ea"/>
                <a:ea typeface="+mn-ea"/>
              </a:rPr>
              <a:t>，只能在声明它的函数内部使用，当函数运行结束时，局部变量将不再存在。函数内部定义的变量，无需特别说明即为局部变量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zh-CN" altLang="en-US" sz="2000" dirty="0" smtClean="0">
              <a:latin typeface="+mn-ea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9604" y="4293096"/>
            <a:ext cx="844286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 smtClean="0">
                <a:latin typeface="+mn-ea"/>
                <a:ea typeface="+mn-ea"/>
              </a:rPr>
              <a:t>(2)</a:t>
            </a:r>
            <a:r>
              <a:rPr lang="zh-CN" altLang="en-US" sz="2000" dirty="0" smtClean="0">
                <a:latin typeface="+mn-ea"/>
                <a:ea typeface="+mn-ea"/>
              </a:rPr>
              <a:t>全局变量</a:t>
            </a:r>
            <a:endParaRPr lang="zh-CN" altLang="en-US" sz="2000" dirty="0"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    全局变量</a:t>
            </a:r>
            <a:r>
              <a:rPr lang="zh-CN" altLang="en-US" sz="2000" dirty="0">
                <a:latin typeface="+mn-ea"/>
                <a:ea typeface="+mn-ea"/>
              </a:rPr>
              <a:t>是指定义在所有</a:t>
            </a: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函数外部的变量</a:t>
            </a:r>
            <a:r>
              <a:rPr lang="zh-CN" altLang="en-US" sz="2000" dirty="0">
                <a:latin typeface="+mn-ea"/>
                <a:ea typeface="+mn-ea"/>
              </a:rPr>
              <a:t>，因此在程序执行全程有效。当函数内有未特别声明的同名局部变量时，局部变量有效。全局变量声明的语法形式：</a:t>
            </a:r>
            <a:endParaRPr lang="zh-CN" altLang="en-US" sz="2000" dirty="0"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000" dirty="0" smtClean="0">
                <a:latin typeface="+mn-ea"/>
                <a:ea typeface="+mn-ea"/>
              </a:rPr>
              <a:t>   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global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en-US" altLang="zh-CN" sz="2000" dirty="0">
                <a:latin typeface="+mn-ea"/>
                <a:ea typeface="+mn-ea"/>
              </a:rPr>
              <a:t>&lt;</a:t>
            </a:r>
            <a:r>
              <a:rPr lang="zh-CN" altLang="en-US" sz="2000" dirty="0">
                <a:latin typeface="+mn-ea"/>
                <a:ea typeface="+mn-ea"/>
              </a:rPr>
              <a:t>全局变量</a:t>
            </a:r>
            <a:r>
              <a:rPr lang="en-US" altLang="zh-CN" sz="2000" dirty="0">
                <a:latin typeface="+mn-ea"/>
                <a:ea typeface="+mn-ea"/>
              </a:rPr>
              <a:t>&gt;</a:t>
            </a:r>
            <a:endParaRPr lang="en-US" altLang="zh-CN" sz="2000" dirty="0">
              <a:latin typeface="+mn-ea"/>
              <a:ea typeface="+mn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215" y="1052830"/>
            <a:ext cx="8486775" cy="64198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变量作用域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57982" y="1772816"/>
            <a:ext cx="844286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  <a:ea typeface="+mn-ea"/>
              </a:rPr>
              <a:t>全局变量</a:t>
            </a:r>
            <a:r>
              <a:rPr lang="zh-CN" altLang="en-US" sz="2000" dirty="0">
                <a:latin typeface="+mn-ea"/>
                <a:ea typeface="+mn-ea"/>
              </a:rPr>
              <a:t>和</a:t>
            </a:r>
            <a:r>
              <a:rPr lang="zh-CN" altLang="en-US" sz="2000" dirty="0" smtClean="0">
                <a:latin typeface="+mn-ea"/>
                <a:ea typeface="+mn-ea"/>
              </a:rPr>
              <a:t>局部变量示例</a:t>
            </a:r>
            <a:endParaRPr lang="zh-CN" altLang="en-US" sz="2000" dirty="0" smtClean="0"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07568" y="2319140"/>
            <a:ext cx="4320480" cy="383095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#exp6-9.py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fun():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#</a:t>
            </a:r>
            <a:r>
              <a:rPr lang="zh-CN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声明全局变量</a:t>
            </a:r>
            <a:endParaRPr lang="zh-CN" altLang="en-US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="Internal"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print("</a:t>
            </a:r>
            <a:r>
              <a:rPr lang="zh-CN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函数内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:",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="external"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函数外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:",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fun()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函数外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:",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59714" y="4221584"/>
            <a:ext cx="3438128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运行结果：</a:t>
            </a:r>
            <a:endParaRPr lang="zh-CN" altLang="en-US" sz="200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+mn-ea"/>
                <a:ea typeface="+mn-ea"/>
              </a:rPr>
              <a:t>函数外</a:t>
            </a:r>
            <a:r>
              <a:rPr lang="en-US" altLang="zh-CN" sz="2000" dirty="0">
                <a:latin typeface="+mn-ea"/>
                <a:ea typeface="+mn-ea"/>
              </a:rPr>
              <a:t>: external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+mn-ea"/>
                <a:ea typeface="+mn-ea"/>
              </a:rPr>
              <a:t>函数内</a:t>
            </a:r>
            <a:r>
              <a:rPr lang="en-US" altLang="zh-CN" sz="2000" dirty="0">
                <a:latin typeface="+mn-ea"/>
                <a:ea typeface="+mn-ea"/>
              </a:rPr>
              <a:t>: </a:t>
            </a:r>
            <a:r>
              <a:rPr lang="en-US" altLang="zh-CN" sz="2000" dirty="0">
                <a:solidFill>
                  <a:srgbClr val="0000FF"/>
                </a:solidFill>
                <a:latin typeface="+mn-ea"/>
                <a:ea typeface="+mn-ea"/>
              </a:rPr>
              <a:t>Internal</a:t>
            </a:r>
            <a:endParaRPr lang="en-US" altLang="zh-CN" sz="2000" dirty="0">
              <a:solidFill>
                <a:srgbClr val="0000FF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+mn-ea"/>
                <a:ea typeface="+mn-ea"/>
              </a:rPr>
              <a:t>函数外</a:t>
            </a:r>
            <a:r>
              <a:rPr lang="en-US" altLang="zh-CN" sz="2000" dirty="0">
                <a:latin typeface="+mn-ea"/>
                <a:ea typeface="+mn-ea"/>
              </a:rPr>
              <a:t>: </a:t>
            </a:r>
            <a:r>
              <a:rPr lang="en-US" altLang="zh-CN" sz="2000" dirty="0">
                <a:solidFill>
                  <a:srgbClr val="0000FF"/>
                </a:solidFill>
                <a:latin typeface="+mn-ea"/>
                <a:ea typeface="+mn-ea"/>
              </a:rPr>
              <a:t>Internal</a:t>
            </a:r>
            <a:endParaRPr lang="en-US" altLang="zh-CN" sz="2000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98111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2800" dirty="0">
                <a:solidFill>
                  <a:schemeClr val="tx1"/>
                </a:solidFill>
              </a:rPr>
              <a:t>匿名函数</a:t>
            </a:r>
            <a:endParaRPr lang="zh-CN" altLang="zh-CN" sz="28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18114" y="1916832"/>
            <a:ext cx="8166925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      用</a:t>
            </a:r>
            <a:r>
              <a:rPr lang="zh-CN" altLang="en-US" sz="2000" dirty="0"/>
              <a:t>关键字</a:t>
            </a:r>
            <a:r>
              <a:rPr lang="en-US" altLang="zh-CN" sz="2000" dirty="0"/>
              <a:t>lambda</a:t>
            </a:r>
            <a:r>
              <a:rPr lang="zh-CN" altLang="en-US" sz="2000" dirty="0"/>
              <a:t>来创建，并可以赋给一个变量供</a:t>
            </a:r>
            <a:r>
              <a:rPr lang="zh-CN" altLang="en-US" sz="2000" dirty="0" smtClean="0"/>
              <a:t>调用，没有名字的函数。用于定义</a:t>
            </a:r>
            <a:r>
              <a:rPr lang="zh-CN" altLang="en-US" sz="2000" dirty="0" smtClean="0">
                <a:solidFill>
                  <a:srgbClr val="FF0000"/>
                </a:solidFill>
              </a:rPr>
              <a:t>简单的、能够在一行内表示</a:t>
            </a:r>
            <a:r>
              <a:rPr lang="zh-CN" altLang="en-US" sz="2000" dirty="0" smtClean="0"/>
              <a:t>的函数。定义语法</a:t>
            </a:r>
            <a:r>
              <a:rPr lang="zh-CN" altLang="en-US" sz="2000" dirty="0"/>
              <a:t>形式如下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函数名</a:t>
            </a:r>
            <a:r>
              <a:rPr lang="en-US" altLang="zh-CN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=lambda </a:t>
            </a:r>
            <a:r>
              <a:rPr lang="en-US" altLang="zh-CN" sz="2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params</a:t>
            </a:r>
            <a:r>
              <a:rPr lang="en-US" altLang="zh-CN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zh-CN" sz="2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</a:t>
            </a:r>
            <a:endParaRPr lang="en-US" altLang="zh-CN" sz="2000" dirty="0" err="1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18114" y="3788782"/>
            <a:ext cx="8166925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      等价于：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函数名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params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altLang="zh-CN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zh-CN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函数体</a:t>
            </a:r>
            <a:endParaRPr lang="en-US" altLang="zh-CN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return </a:t>
            </a:r>
            <a:r>
              <a:rPr lang="zh-CN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返回值</a:t>
            </a:r>
            <a:endParaRPr lang="zh-CN" altLang="en-US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1052865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2800" dirty="0">
                <a:solidFill>
                  <a:schemeClr val="tx1"/>
                </a:solidFill>
              </a:rPr>
              <a:t>匿名函数</a:t>
            </a:r>
            <a:endParaRPr lang="zh-CN" altLang="zh-CN" sz="28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35219" y="2132732"/>
            <a:ext cx="7574670" cy="175323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示例：</a:t>
            </a:r>
            <a:endParaRPr lang="en-US" altLang="zh-CN" sz="1800" dirty="0" smtClean="0">
              <a:solidFill>
                <a:srgbClr val="FF0000"/>
              </a:solidFill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lambda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=100:a+b   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允许带默认参数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变量之和为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:",sum(100,200))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变量之和为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:",sum(100))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35219" y="4437484"/>
            <a:ext cx="2914748" cy="13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运行结果：</a:t>
            </a:r>
            <a:endParaRPr lang="zh-CN" altLang="en-US" sz="180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+mn-ea"/>
                <a:ea typeface="+mn-ea"/>
              </a:rPr>
              <a:t>变量</a:t>
            </a:r>
            <a:r>
              <a:rPr lang="zh-CN" altLang="en-US" sz="1800" dirty="0">
                <a:latin typeface="+mn-ea"/>
                <a:ea typeface="+mn-ea"/>
              </a:rPr>
              <a:t>之和为</a:t>
            </a:r>
            <a:r>
              <a:rPr lang="en-US" altLang="zh-CN" sz="1800" dirty="0">
                <a:latin typeface="+mn-ea"/>
                <a:ea typeface="+mn-ea"/>
              </a:rPr>
              <a:t>: 300</a:t>
            </a:r>
            <a:endParaRPr lang="en-US" altLang="zh-CN" sz="18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+mn-ea"/>
                <a:ea typeface="+mn-ea"/>
              </a:rPr>
              <a:t>变量之和为</a:t>
            </a:r>
            <a:r>
              <a:rPr lang="en-US" altLang="zh-CN" sz="1800" dirty="0">
                <a:latin typeface="+mn-ea"/>
                <a:ea typeface="+mn-ea"/>
              </a:rPr>
              <a:t>: 200</a:t>
            </a:r>
            <a:endParaRPr lang="en-US" altLang="zh-CN" sz="1800" dirty="0">
              <a:latin typeface="+mn-ea"/>
              <a:ea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90872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特殊</a:t>
            </a:r>
            <a:r>
              <a:rPr lang="zh-CN" altLang="zh-CN" sz="2800" dirty="0" smtClean="0">
                <a:solidFill>
                  <a:schemeClr val="tx1"/>
                </a:solidFill>
              </a:rPr>
              <a:t>函数</a:t>
            </a:r>
            <a:endParaRPr lang="zh-CN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05538" y="1772816"/>
            <a:ext cx="816692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(1)map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Python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的内置函数，其作用是将一个</a:t>
            </a: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单参数函数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依次作用到一个</a:t>
            </a: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序列对象的每个元素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上，并返回一个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map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对象作为结果，其中每个元素是原序列中元素经过该函数处理后的结果，该函数不对原序列对象做任何修改。使用语法格式：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map(</a:t>
            </a:r>
            <a:r>
              <a:rPr lang="en-US" altLang="zh-CN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func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,seq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55711" y="4364722"/>
            <a:ext cx="3312368" cy="175323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示例：</a:t>
            </a:r>
            <a:endParaRPr lang="en-US" altLang="zh-CN" sz="1800" dirty="0" smtClean="0">
              <a:solidFill>
                <a:srgbClr val="FF0000"/>
              </a:solidFill>
              <a:latin typeface="+mn-ea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sqr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x**2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item1=[1,2,3,4,5]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in map(sqr,item1):  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i,end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 ')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183691" y="5271457"/>
            <a:ext cx="2286000" cy="861715"/>
            <a:chOff x="6660232" y="5775647"/>
            <a:chExt cx="2286000" cy="861715"/>
          </a:xfrm>
        </p:grpSpPr>
        <p:pic>
          <p:nvPicPr>
            <p:cNvPr id="1025" name="Picture 1" descr="C:\Users\Administrator\AppData\Roaming\Tencent\Users\847151817\QQ\WinTemp\RichOle\E7KP`_V]Y][SDJ(6YS3898K.png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6237312"/>
              <a:ext cx="2286000" cy="400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6664875" y="5775647"/>
              <a:ext cx="1706880" cy="4603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latin typeface="+mn-ea"/>
                </a:rPr>
                <a:t>运行结果：</a:t>
              </a:r>
              <a:endParaRPr lang="zh-CN" altLang="en-US" dirty="0">
                <a:solidFill>
                  <a:srgbClr val="FF0000"/>
                </a:solidFill>
                <a:latin typeface="+mn-ea"/>
              </a:endParaRPr>
            </a:p>
          </p:txBody>
        </p:sp>
      </p:grpSp>
      <p:sp>
        <p:nvSpPr>
          <p:cNvPr id="9" name="标题 8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90872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特殊</a:t>
            </a:r>
            <a:r>
              <a:rPr lang="zh-CN" altLang="zh-CN" sz="2800" dirty="0" smtClean="0">
                <a:solidFill>
                  <a:schemeClr val="tx1"/>
                </a:solidFill>
              </a:rPr>
              <a:t>函数</a:t>
            </a:r>
            <a:endParaRPr lang="zh-CN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91544" y="1556792"/>
            <a:ext cx="8310942" cy="36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reduce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Python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的内置函数，其作用是将一个</a:t>
            </a: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序列对象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（列表、元组、字典或字符串等）中的所有数据进行下列操作：用传给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reduce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中的函数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function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（有两个参数）先对集合中的第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个元素进行操作，得到的结果再与第三个数据用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function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函数运算，以此类推，最后得到一个结果。使用语法格式：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reduce(</a:t>
            </a:r>
            <a:r>
              <a:rPr lang="en-US" altLang="zh-CN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iterable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[, initializer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])</a:t>
            </a:r>
            <a:endParaRPr lang="en-US" altLang="zh-CN" sz="2000" dirty="0" smtClean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initializer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为可选参数，用于设置初始值，若有，则第一次运算对象为初始值和第一个元素</a:t>
            </a:r>
            <a:endParaRPr lang="zh-CN" altLang="zh-CN" sz="16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19536" y="1124744"/>
            <a:ext cx="8310942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reduce</a:t>
            </a:r>
            <a:r>
              <a:rPr lang="zh-CN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r>
              <a:rPr lang="zh-CN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示例：</a:t>
            </a:r>
            <a:r>
              <a:rPr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endParaRPr lang="en-US" altLang="zh-CN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0566" y="1844824"/>
            <a:ext cx="7272808" cy="216852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</a:t>
            </a:r>
            <a:r>
              <a:rPr lang="en-US" altLang="zh-CN" sz="1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functools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import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reduce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#</a:t>
            </a:r>
            <a:r>
              <a:rPr lang="zh-CN" altLang="en-US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需要导入模板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add(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x,y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return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x+y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累加结果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:",end=' ')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print(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reduce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(add, [1,2,3,4]))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79764" y="4543275"/>
            <a:ext cx="2952328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运行结果：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zh-CN" altLang="en-US" dirty="0" smtClean="0">
                <a:latin typeface="+mn-ea"/>
                <a:ea typeface="+mn-ea"/>
              </a:rPr>
              <a:t>累加</a:t>
            </a:r>
            <a:r>
              <a:rPr lang="zh-CN" altLang="en-US" dirty="0">
                <a:latin typeface="+mn-ea"/>
                <a:ea typeface="+mn-ea"/>
              </a:rPr>
              <a:t>结果</a:t>
            </a:r>
            <a:r>
              <a:rPr lang="en-US" altLang="zh-CN" dirty="0">
                <a:latin typeface="+mn-ea"/>
                <a:ea typeface="+mn-ea"/>
              </a:rPr>
              <a:t>: 10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3"/>
          <p:cNvSpPr txBox="1"/>
          <p:nvPr>
            <p:custDataLst>
              <p:tags r:id="rId1"/>
            </p:custDataLst>
          </p:nvPr>
        </p:nvSpPr>
        <p:spPr>
          <a:xfrm>
            <a:off x="1158539" y="1340928"/>
            <a:ext cx="4582444" cy="968370"/>
          </a:xfrm>
          <a:prstGeom prst="rect">
            <a:avLst/>
          </a:prstGeom>
        </p:spPr>
        <p:txBody>
          <a:bodyPr vert="horz" tIns="46800" bIns="0" rtlCol="0" anchor="b" anchorCtr="0">
            <a:normAutofit fontScale="90000"/>
          </a:bodyPr>
          <a:p>
            <a:pPr algn="l">
              <a:lnSpc>
                <a:spcPct val="88000"/>
              </a:lnSpc>
            </a:pPr>
            <a:r>
              <a:rPr lang="en-US" altLang="zh-CN" sz="6000" b="1" spc="-1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400000000000000" charset="-122"/>
              </a:rPr>
              <a:t>CONTENTS</a:t>
            </a:r>
            <a:endParaRPr lang="en-US" altLang="zh-CN" sz="6000" b="1" spc="-100" dirty="0">
              <a:solidFill>
                <a:schemeClr val="accent1"/>
              </a:solidFill>
              <a:latin typeface="Arial" panose="020B0604020202020204" pitchFamily="34" charset="0"/>
              <a:ea typeface="微软雅黑" panose="020B0400000000000000" charset="-122"/>
            </a:endParaRPr>
          </a:p>
        </p:txBody>
      </p:sp>
      <p:sp>
        <p:nvSpPr>
          <p:cNvPr id="7" name="Object 103"/>
          <p:cNvSpPr txBox="1"/>
          <p:nvPr>
            <p:custDataLst>
              <p:tags r:id="rId2"/>
            </p:custDataLst>
          </p:nvPr>
        </p:nvSpPr>
        <p:spPr>
          <a:xfrm>
            <a:off x="1233630" y="2402237"/>
            <a:ext cx="1954876" cy="823941"/>
          </a:xfrm>
          <a:prstGeom prst="rect">
            <a:avLst/>
          </a:prstGeom>
        </p:spPr>
        <p:txBody>
          <a:bodyPr vert="horz" tIns="46800" bIns="46800" rtlCol="0" anchor="t" anchorCtr="0">
            <a:normAutofit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300" b="1" spc="17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400000000000000" charset="-122"/>
              </a:rPr>
              <a:t>内容提要</a:t>
            </a:r>
            <a:endParaRPr lang="zh-CN" altLang="en-US" sz="3300" b="1" spc="170" dirty="0">
              <a:solidFill>
                <a:schemeClr val="accent1"/>
              </a:solidFill>
              <a:latin typeface="Arial" panose="020B0604020202020204" pitchFamily="34" charset="0"/>
              <a:ea typeface="微软雅黑" panose="020B0400000000000000" charset="-122"/>
            </a:endParaRPr>
          </a:p>
        </p:txBody>
      </p:sp>
      <p:cxnSp>
        <p:nvCxnSpPr>
          <p:cNvPr id="13" name="直接连接符 12"/>
          <p:cNvCxnSpPr/>
          <p:nvPr>
            <p:custDataLst>
              <p:tags r:id="rId3"/>
            </p:custDataLst>
          </p:nvPr>
        </p:nvCxnSpPr>
        <p:spPr>
          <a:xfrm>
            <a:off x="3649547" y="4061665"/>
            <a:ext cx="0" cy="1418737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ject 103"/>
          <p:cNvSpPr txBox="1"/>
          <p:nvPr>
            <p:custDataLst>
              <p:tags r:id="rId4"/>
            </p:custDataLst>
          </p:nvPr>
        </p:nvSpPr>
        <p:spPr>
          <a:xfrm>
            <a:off x="3889934" y="3809141"/>
            <a:ext cx="1595778" cy="896082"/>
          </a:xfrm>
          <a:prstGeom prst="rect">
            <a:avLst/>
          </a:prstGeom>
        </p:spPr>
        <p:txBody>
          <a:bodyPr vert="horz" tIns="0" bIns="0" rtlCol="0" anchor="b" anchorCtr="0">
            <a:normAutofit/>
          </a:bodyPr>
          <a:p>
            <a:pPr>
              <a:lnSpc>
                <a:spcPct val="88000"/>
              </a:lnSpc>
            </a:pPr>
            <a:r>
              <a:rPr lang="en-US" altLang="zh-CN" sz="6000" b="1" spc="-200" dirty="0">
                <a:ln w="19050">
                  <a:solidFill>
                    <a:srgbClr val="000000"/>
                  </a:solidFill>
                </a:ln>
                <a:noFill/>
                <a:latin typeface="Arial" panose="020B0604020202020204" pitchFamily="34" charset="0"/>
                <a:ea typeface="微软雅黑" panose="020B0400000000000000" charset="-122"/>
                <a:cs typeface="Arial" panose="020B0604020202020204" pitchFamily="34" charset="0"/>
              </a:rPr>
              <a:t>01</a:t>
            </a:r>
            <a:endParaRPr lang="en-US" altLang="zh-CN" sz="6000" b="1" spc="-200" dirty="0">
              <a:ln w="19050">
                <a:solidFill>
                  <a:srgbClr val="000000"/>
                </a:solidFill>
              </a:ln>
              <a:noFill/>
              <a:latin typeface="Arial" panose="020B0604020202020204" pitchFamily="34" charset="0"/>
              <a:ea typeface="微软雅黑" panose="020B0400000000000000" charset="-122"/>
              <a:cs typeface="Arial" panose="020B0604020202020204" pitchFamily="34" charset="0"/>
            </a:endParaRPr>
          </a:p>
        </p:txBody>
      </p:sp>
      <p:sp>
        <p:nvSpPr>
          <p:cNvPr id="16" name="Object 103"/>
          <p:cNvSpPr txBox="1"/>
          <p:nvPr>
            <p:custDataLst>
              <p:tags r:id="rId5"/>
            </p:custDataLst>
          </p:nvPr>
        </p:nvSpPr>
        <p:spPr>
          <a:xfrm>
            <a:off x="3889935" y="4771034"/>
            <a:ext cx="1595779" cy="746038"/>
          </a:xfrm>
          <a:prstGeom prst="rect">
            <a:avLst/>
          </a:prstGeom>
        </p:spPr>
        <p:txBody>
          <a:bodyPr vert="horz" tIns="0" bIns="0" rtlCol="0" anchor="t" anchorCtr="0">
            <a:normAutofit/>
          </a:bodyPr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zh-CN" altLang="en-US" sz="2600" spc="320" dirty="0">
                <a:ln w="15875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微软雅黑" panose="020B0400000000000000" charset="-122"/>
              </a:rPr>
              <a:t>函数</a:t>
            </a:r>
            <a:endParaRPr lang="zh-CN" altLang="en-US" sz="2600" spc="320" dirty="0">
              <a:ln w="15875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微软雅黑" panose="020B0400000000000000" charset="-122"/>
            </a:endParaRPr>
          </a:p>
        </p:txBody>
      </p:sp>
      <p:cxnSp>
        <p:nvCxnSpPr>
          <p:cNvPr id="19" name="直接连接符 18"/>
          <p:cNvCxnSpPr/>
          <p:nvPr>
            <p:custDataLst>
              <p:tags r:id="rId6"/>
            </p:custDataLst>
          </p:nvPr>
        </p:nvCxnSpPr>
        <p:spPr>
          <a:xfrm>
            <a:off x="6423421" y="4061665"/>
            <a:ext cx="0" cy="1418737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ject 103"/>
          <p:cNvSpPr txBox="1"/>
          <p:nvPr>
            <p:custDataLst>
              <p:tags r:id="rId7"/>
            </p:custDataLst>
          </p:nvPr>
        </p:nvSpPr>
        <p:spPr>
          <a:xfrm>
            <a:off x="6663808" y="3809141"/>
            <a:ext cx="1595772" cy="896082"/>
          </a:xfrm>
          <a:prstGeom prst="rect">
            <a:avLst/>
          </a:prstGeom>
        </p:spPr>
        <p:txBody>
          <a:bodyPr vert="horz" tIns="0" bIns="0" rtlCol="0" anchor="b" anchorCtr="0">
            <a:normAutofit/>
          </a:bodyPr>
          <a:p>
            <a:pPr>
              <a:lnSpc>
                <a:spcPct val="88000"/>
              </a:lnSpc>
            </a:pPr>
            <a:r>
              <a:rPr lang="en-US" altLang="zh-CN" sz="6000" b="1" spc="-200" dirty="0">
                <a:ln w="19050">
                  <a:solidFill>
                    <a:srgbClr val="000000"/>
                  </a:solidFill>
                </a:ln>
                <a:noFill/>
                <a:latin typeface="Arial" panose="020B0604020202020204" pitchFamily="34" charset="0"/>
                <a:ea typeface="汉仪粗黑 B5" panose="00020600040101010101" pitchFamily="18" charset="-120"/>
                <a:cs typeface="Arial" panose="020B0604020202020204" pitchFamily="34" charset="0"/>
              </a:rPr>
              <a:t>02</a:t>
            </a:r>
            <a:endParaRPr lang="en-US" altLang="zh-CN" sz="6000" b="1" spc="-200" dirty="0">
              <a:ln w="19050">
                <a:solidFill>
                  <a:srgbClr val="000000"/>
                </a:solidFill>
              </a:ln>
              <a:noFill/>
              <a:latin typeface="Arial" panose="020B0604020202020204" pitchFamily="34" charset="0"/>
              <a:ea typeface="汉仪粗黑 B5" panose="00020600040101010101" pitchFamily="18" charset="-120"/>
              <a:cs typeface="Arial" panose="020B0604020202020204" pitchFamily="34" charset="0"/>
            </a:endParaRPr>
          </a:p>
        </p:txBody>
      </p:sp>
      <p:sp>
        <p:nvSpPr>
          <p:cNvPr id="21" name="Object 103"/>
          <p:cNvSpPr txBox="1"/>
          <p:nvPr>
            <p:custDataLst>
              <p:tags r:id="rId8"/>
            </p:custDataLst>
          </p:nvPr>
        </p:nvSpPr>
        <p:spPr>
          <a:xfrm>
            <a:off x="6663809" y="4771034"/>
            <a:ext cx="1595779" cy="746038"/>
          </a:xfrm>
          <a:prstGeom prst="rect">
            <a:avLst/>
          </a:prstGeom>
        </p:spPr>
        <p:txBody>
          <a:bodyPr vert="horz" tIns="0" bIns="0" rtlCol="0" anchor="t" anchorCtr="0">
            <a:normAutofit/>
          </a:bodyPr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zh-CN" altLang="en-US" sz="2600" spc="180" dirty="0">
                <a:ln w="15875">
                  <a:noFill/>
                </a:ln>
                <a:solidFill>
                  <a:schemeClr val="tx1"/>
                </a:solidFill>
                <a:latin typeface="汉仪粗简黑简" panose="00020600040101010101" pitchFamily="18" charset="-122"/>
                <a:ea typeface="汉仪粗简黑简" panose="00020600040101010101" pitchFamily="18" charset="-122"/>
              </a:rPr>
              <a:t>内置函数</a:t>
            </a:r>
            <a:endParaRPr lang="zh-CN" altLang="en-US" sz="2600" spc="180" dirty="0">
              <a:ln w="15875">
                <a:noFill/>
              </a:ln>
              <a:solidFill>
                <a:schemeClr val="tx1"/>
              </a:solidFill>
              <a:latin typeface="汉仪粗简黑简" panose="00020600040101010101" pitchFamily="18" charset="-122"/>
              <a:ea typeface="汉仪粗简黑简" panose="00020600040101010101" pitchFamily="18" charset="-122"/>
            </a:endParaRPr>
          </a:p>
        </p:txBody>
      </p:sp>
      <p:cxnSp>
        <p:nvCxnSpPr>
          <p:cNvPr id="23" name="直接连接符 22"/>
          <p:cNvCxnSpPr/>
          <p:nvPr>
            <p:custDataLst>
              <p:tags r:id="rId9"/>
            </p:custDataLst>
          </p:nvPr>
        </p:nvCxnSpPr>
        <p:spPr>
          <a:xfrm>
            <a:off x="9197296" y="4061665"/>
            <a:ext cx="0" cy="1418737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ject 103"/>
          <p:cNvSpPr txBox="1"/>
          <p:nvPr>
            <p:custDataLst>
              <p:tags r:id="rId10"/>
            </p:custDataLst>
          </p:nvPr>
        </p:nvSpPr>
        <p:spPr>
          <a:xfrm>
            <a:off x="9437683" y="3809141"/>
            <a:ext cx="1595768" cy="896082"/>
          </a:xfrm>
          <a:prstGeom prst="rect">
            <a:avLst/>
          </a:prstGeom>
        </p:spPr>
        <p:txBody>
          <a:bodyPr vert="horz" tIns="0" bIns="0" rtlCol="0" anchor="b" anchorCtr="0">
            <a:normAutofit/>
          </a:bodyPr>
          <a:p>
            <a:pPr>
              <a:lnSpc>
                <a:spcPct val="88000"/>
              </a:lnSpc>
            </a:pPr>
            <a:r>
              <a:rPr lang="en-US" altLang="zh-CN" sz="6000" b="1" spc="-200" dirty="0">
                <a:ln w="19050">
                  <a:solidFill>
                    <a:srgbClr val="000000"/>
                  </a:solidFill>
                </a:ln>
                <a:noFill/>
                <a:latin typeface="Arial" panose="020B0604020202020204" pitchFamily="34" charset="0"/>
                <a:ea typeface="汉仪粗黑 B5" panose="00020600040101010101" pitchFamily="18" charset="-120"/>
                <a:cs typeface="Arial" panose="020B0604020202020204" pitchFamily="34" charset="0"/>
              </a:rPr>
              <a:t>03</a:t>
            </a:r>
            <a:endParaRPr lang="en-US" altLang="zh-CN" sz="6000" b="1" spc="-200" dirty="0">
              <a:ln w="19050">
                <a:solidFill>
                  <a:srgbClr val="000000"/>
                </a:solidFill>
              </a:ln>
              <a:noFill/>
              <a:latin typeface="Arial" panose="020B0604020202020204" pitchFamily="34" charset="0"/>
              <a:ea typeface="汉仪粗黑 B5" panose="00020600040101010101" pitchFamily="18" charset="-120"/>
              <a:cs typeface="Arial" panose="020B0604020202020204" pitchFamily="34" charset="0"/>
            </a:endParaRPr>
          </a:p>
        </p:txBody>
      </p:sp>
      <p:sp>
        <p:nvSpPr>
          <p:cNvPr id="4" name="Object 103"/>
          <p:cNvSpPr txBox="1"/>
          <p:nvPr>
            <p:custDataLst>
              <p:tags r:id="rId11"/>
            </p:custDataLst>
          </p:nvPr>
        </p:nvSpPr>
        <p:spPr>
          <a:xfrm>
            <a:off x="9437684" y="4771034"/>
            <a:ext cx="1595779" cy="746038"/>
          </a:xfrm>
          <a:prstGeom prst="rect">
            <a:avLst/>
          </a:prstGeom>
        </p:spPr>
        <p:txBody>
          <a:bodyPr vert="horz" tIns="0" bIns="0" rtlCol="0" anchor="t" anchorCtr="0">
            <a:normAutofit/>
          </a:bodyPr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zh-CN" altLang="en-US" sz="2600" spc="180" dirty="0">
                <a:ln w="15875">
                  <a:noFill/>
                </a:ln>
                <a:solidFill>
                  <a:schemeClr val="tx1"/>
                </a:solidFill>
                <a:latin typeface="汉仪粗简黑简" panose="00020600040101010101" pitchFamily="18" charset="-122"/>
                <a:ea typeface="汉仪粗简黑简" panose="00020600040101010101" pitchFamily="18" charset="-122"/>
              </a:rPr>
              <a:t>命名空间</a:t>
            </a:r>
            <a:endParaRPr lang="zh-CN" altLang="en-US" sz="2600" spc="180" dirty="0">
              <a:ln w="15875">
                <a:noFill/>
              </a:ln>
              <a:solidFill>
                <a:schemeClr val="tx1"/>
              </a:solidFill>
              <a:latin typeface="汉仪粗简黑简" panose="00020600040101010101" pitchFamily="18" charset="-122"/>
              <a:ea typeface="汉仪粗简黑简" panose="00020600040101010101" pitchFamily="18" charset="-122"/>
            </a:endParaRPr>
          </a:p>
        </p:txBody>
      </p:sp>
    </p:spTree>
    <p:custDataLst>
      <p:tags r:id="rId1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119701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特殊</a:t>
            </a:r>
            <a:r>
              <a:rPr lang="zh-CN" altLang="zh-CN" sz="2800" dirty="0" smtClean="0">
                <a:solidFill>
                  <a:schemeClr val="tx1"/>
                </a:solidFill>
              </a:rPr>
              <a:t>函数</a:t>
            </a:r>
            <a:endParaRPr lang="zh-CN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19789" y="2204492"/>
            <a:ext cx="8310942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(3)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filter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Python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的内置函数，其作用是将一个</a:t>
            </a: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单参数函数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作用到一个序列上，返回该序列中</a:t>
            </a: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使得该函数返回值为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True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的那些元素组成的列表、元组或字符串。使用语法格式：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filter(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func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iterable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其中，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func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是一个函数；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iterable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是一个序列对象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  <a:endParaRPr lang="zh-CN" altLang="zh-CN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91544" y="1124744"/>
            <a:ext cx="8310942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filter</a:t>
            </a:r>
            <a:r>
              <a:rPr lang="zh-CN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r>
              <a:rPr lang="zh-CN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示例：</a:t>
            </a:r>
            <a:endParaRPr lang="zh-CN" altLang="en-US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96227" y="1988840"/>
            <a:ext cx="4691861" cy="341503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#exp6-15.py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is_odd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n%2==1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newlist1 = filter(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is_odd,range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(1,11))         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通过自定义函数构造过滤器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奇数序列为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:",end=' ')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 in  newlist1: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print(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i,end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 ')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32233" y="4574078"/>
            <a:ext cx="35356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运行结果：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zh-CN" altLang="en-US" dirty="0" smtClean="0">
                <a:latin typeface="+mn-ea"/>
                <a:ea typeface="+mn-ea"/>
              </a:rPr>
              <a:t>奇数</a:t>
            </a:r>
            <a:r>
              <a:rPr lang="zh-CN" altLang="en-US" dirty="0">
                <a:latin typeface="+mn-ea"/>
                <a:ea typeface="+mn-ea"/>
              </a:rPr>
              <a:t>序列为</a:t>
            </a:r>
            <a:r>
              <a:rPr lang="en-US" altLang="zh-CN" dirty="0">
                <a:latin typeface="+mn-ea"/>
                <a:ea typeface="+mn-ea"/>
              </a:rPr>
              <a:t>: 1 3 5 7 9 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91544" y="1124744"/>
            <a:ext cx="831094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filter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示例：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96227" y="2132856"/>
            <a:ext cx="6132021" cy="258445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#exp6-15.py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newlist2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filter(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lambda x: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x%2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range(1,11)) #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通过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lambda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函数构造过滤器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偶数序列为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:",end=' ')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 in 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newlist2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i,end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 ')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07268" y="5085308"/>
            <a:ext cx="35356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运行结果：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zh-CN" altLang="en-US" dirty="0" smtClean="0">
                <a:latin typeface="+mn-ea"/>
                <a:ea typeface="+mn-ea"/>
              </a:rPr>
              <a:t>偶数</a:t>
            </a:r>
            <a:r>
              <a:rPr lang="zh-CN" altLang="en-US" dirty="0">
                <a:latin typeface="+mn-ea"/>
                <a:ea typeface="+mn-ea"/>
              </a:rPr>
              <a:t>序列为</a:t>
            </a:r>
            <a:r>
              <a:rPr lang="en-US" altLang="zh-CN" dirty="0">
                <a:latin typeface="+mn-ea"/>
                <a:ea typeface="+mn-ea"/>
              </a:rPr>
              <a:t>: 2 4 6 8 10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90872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递归</a:t>
            </a:r>
            <a:r>
              <a:rPr lang="zh-CN" altLang="zh-CN" sz="2800" dirty="0" smtClean="0">
                <a:solidFill>
                  <a:schemeClr val="tx1"/>
                </a:solidFill>
              </a:rPr>
              <a:t>函数</a:t>
            </a:r>
            <a:endParaRPr lang="zh-CN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91544" y="1556792"/>
            <a:ext cx="8310942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  <a:ea typeface="+mn-ea"/>
              </a:rPr>
              <a:t>    </a:t>
            </a:r>
            <a:r>
              <a:rPr lang="zh-CN" altLang="zh-CN" dirty="0" smtClean="0">
                <a:latin typeface="+mn-ea"/>
                <a:ea typeface="+mn-ea"/>
              </a:rPr>
              <a:t>函数</a:t>
            </a:r>
            <a:r>
              <a:rPr lang="zh-CN" altLang="zh-CN" dirty="0">
                <a:latin typeface="+mn-ea"/>
                <a:ea typeface="+mn-ea"/>
              </a:rPr>
              <a:t>定义中出现直接或间接调用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函数自身</a:t>
            </a:r>
            <a:r>
              <a:rPr lang="zh-CN" altLang="zh-CN" dirty="0">
                <a:latin typeface="+mn-ea"/>
                <a:ea typeface="+mn-ea"/>
              </a:rPr>
              <a:t>的方式，该函数就是递归函数</a:t>
            </a:r>
            <a:r>
              <a:rPr lang="zh-CN" altLang="zh-CN" dirty="0" smtClean="0">
                <a:latin typeface="+mn-ea"/>
                <a:ea typeface="+mn-ea"/>
              </a:rPr>
              <a:t>。</a:t>
            </a:r>
            <a:r>
              <a:rPr lang="zh-CN" altLang="en-US" dirty="0" smtClean="0">
                <a:latin typeface="+mn-ea"/>
                <a:ea typeface="+mn-ea"/>
              </a:rPr>
              <a:t>如：阶乘问题：</a:t>
            </a:r>
            <a:endParaRPr lang="zh-CN" altLang="en-US" dirty="0" smtClean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2351584" y="2838390"/>
                <a:ext cx="6030416" cy="813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/>
                        </a:rPr>
                        <m:t>𝑓</m:t>
                      </m:r>
                      <m:d>
                        <m:dPr>
                          <m:ctrlPr>
                            <a:rPr lang="zh-CN" altLang="zh-CN" i="1"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/>
                            </a:rPr>
                            <m:t>n</m:t>
                          </m:r>
                        </m:e>
                      </m:d>
                      <m:r>
                        <a:rPr lang="en-US" altLang="zh-CN">
                          <a:latin typeface="Cambria Math" panose="02040503050406030204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>
                          <a:latin typeface="Cambria Math" panose="02040503050406030204"/>
                        </a:rPr>
                        <m:t>n</m:t>
                      </m:r>
                      <m:r>
                        <a:rPr lang="en-US" altLang="zh-CN">
                          <a:latin typeface="Cambria Math" panose="02040503050406030204"/>
                        </a:rPr>
                        <m:t>!=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zh-CN" i="1">
                              <a:latin typeface="Cambria Math" panose="02040503050406030204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zh-CN" i="1">
                                  <a:latin typeface="Cambria Math" panose="02040503050406030204"/>
                                </a:rPr>
                              </m:ctrlPr>
                            </m:eqArrPr>
                            <m:e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 </m:t>
                              </m:r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1</m:t>
                              </m:r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                      </m:t>
                              </m:r>
                              <m:r>
                                <a:rPr lang="en-US" altLang="zh-CN" b="0" i="0" smtClean="0">
                                  <a:latin typeface="Cambria Math" panose="02040503050406030204"/>
                                </a:rPr>
                                <m:t>  </m:t>
                              </m:r>
                              <m:r>
                                <a:rPr lang="zh-CN" altLang="zh-CN">
                                  <a:latin typeface="Cambria Math" panose="02040503050406030204"/>
                                </a:rPr>
                                <m:t>当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/>
                                </a:rPr>
                                <m:t>n</m:t>
                              </m:r>
                              <m:r>
                                <a:rPr lang="en-US" altLang="zh-CN">
                                  <a:latin typeface="Cambria Math" panose="02040503050406030204"/>
                                </a:rPr>
                                <m:t>=</m:t>
                              </m:r>
                              <m:r>
                                <a:rPr lang="en-US" altLang="zh-CN">
                                  <a:latin typeface="Cambria Math" panose="02040503050406030204"/>
                                </a:rPr>
                                <m:t>0</m:t>
                              </m:r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 </m:t>
                              </m:r>
                              <m:r>
                                <a:rPr lang="zh-CN" altLang="zh-CN">
                                  <a:latin typeface="Cambria Math" panose="02040503050406030204"/>
                                </a:rPr>
                                <m:t>时</m:t>
                              </m:r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    </m:t>
                              </m:r>
                            </m:e>
                            <m:e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zh-CN" altLang="zh-CN" i="1">
                                      <a:latin typeface="Cambria Math" panose="0204050305040603020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>
                                      <a:latin typeface="Cambria Math" panose="02040503050406030204"/>
                                    </a:rPr>
                                    <m:t>𝑛</m:t>
                                  </m:r>
                                  <m:r>
                                    <a:rPr lang="en-US" altLang="zh-CN" i="1">
                                      <a:latin typeface="Cambria Math" panose="02040503050406030204"/>
                                    </a:rPr>
                                    <m:t>−</m:t>
                                  </m:r>
                                  <m:r>
                                    <a:rPr lang="en-US" altLang="zh-CN" i="1">
                                      <a:latin typeface="Cambria Math" panose="02040503050406030204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altLang="zh-CN" i="1">
                                  <a:latin typeface="Cambria Math" panose="02040503050406030204"/>
                                </a:rPr>
                                <m:t>! </m:t>
                              </m:r>
                              <m:r>
                                <a:rPr lang="en-US" altLang="zh-CN" b="0" i="0" smtClean="0">
                                  <a:latin typeface="Cambria Math" panose="02040503050406030204"/>
                                </a:rPr>
                                <m:t>  </m:t>
                              </m:r>
                              <m:r>
                                <a:rPr lang="zh-CN" altLang="zh-CN">
                                  <a:latin typeface="Cambria Math" panose="02040503050406030204"/>
                                </a:rPr>
                                <m:t>当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/>
                                </a:rPr>
                                <m:t>n</m:t>
                              </m:r>
                              <m:r>
                                <a:rPr lang="en-US" altLang="zh-CN">
                                  <a:latin typeface="Cambria Math" panose="02040503050406030204"/>
                                </a:rPr>
                                <m:t>&gt;</m:t>
                              </m:r>
                              <m:r>
                                <a:rPr lang="en-US" altLang="zh-CN">
                                  <a:latin typeface="Cambria Math" panose="02040503050406030204"/>
                                </a:rPr>
                                <m:t>0</m:t>
                              </m:r>
                              <m:r>
                                <a:rPr lang="zh-CN" altLang="zh-CN">
                                  <a:latin typeface="Cambria Math" panose="02040503050406030204"/>
                                </a:rPr>
                                <m:t>时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zh-CN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84" y="2838390"/>
                <a:ext cx="6030416" cy="813435"/>
              </a:xfrm>
              <a:prstGeom prst="rect">
                <a:avLst/>
              </a:prstGeom>
              <a:blipFill rotWithShape="1">
                <a:blip r:embed="rId1"/>
                <a:stretch>
                  <a:fillRect l="-3" t="-71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2405023" y="3734658"/>
            <a:ext cx="4699090" cy="299974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if n==0: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return 1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else: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return 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(n-1)*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#</a:t>
            </a:r>
            <a:r>
              <a:rPr lang="zh-CN" altLang="en-US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递归调用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(input("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输入一个整数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print("%d!=%d"%(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n,fac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(n)))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968208" y="5157341"/>
            <a:ext cx="2509069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运行结果：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输入</a:t>
            </a: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一个整数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:5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5!=120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90872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递归</a:t>
            </a:r>
            <a:r>
              <a:rPr lang="zh-CN" altLang="zh-CN" sz="2800" dirty="0" smtClean="0">
                <a:solidFill>
                  <a:schemeClr val="tx1"/>
                </a:solidFill>
              </a:rPr>
              <a:t>函数</a:t>
            </a:r>
            <a:r>
              <a:rPr lang="zh-CN" altLang="en-US" sz="2800" dirty="0" smtClean="0">
                <a:solidFill>
                  <a:schemeClr val="tx1"/>
                </a:solidFill>
              </a:rPr>
              <a:t>示例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12529" y="3140968"/>
            <a:ext cx="4299495" cy="313817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exp6-17.py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fun(n):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if n==1 or n==2: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f=1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else: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f= fun(n-1)+fun(n-2)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f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(input("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输入一个整数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(n&gt;1):"))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Fabinacci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数列为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 in range(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1,n+1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print("%d"%(fun(i)),end=' ')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56040" y="4725254"/>
            <a:ext cx="396044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运行结果：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输入一个整数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(n&gt;1):10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Fabinacci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数列为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1 1 2 3 5 8 13 21 34 55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91544" y="1628800"/>
            <a:ext cx="7344816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/>
              <a:t>【例</a:t>
            </a:r>
            <a:r>
              <a:rPr lang="en-US" altLang="zh-CN" sz="2000" dirty="0"/>
              <a:t>6-17</a:t>
            </a:r>
            <a:r>
              <a:rPr lang="zh-CN" altLang="zh-CN" sz="2000" dirty="0"/>
              <a:t>】用递归函数求解</a:t>
            </a:r>
            <a:r>
              <a:rPr lang="en-US" altLang="zh-CN" sz="2000" dirty="0" err="1"/>
              <a:t>Fabinacci</a:t>
            </a:r>
            <a:r>
              <a:rPr lang="zh-CN" altLang="zh-CN" sz="2000" dirty="0"/>
              <a:t>数列。</a:t>
            </a:r>
            <a:endParaRPr lang="zh-CN" altLang="zh-CN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/>
              <p:cNvSpPr/>
              <p:nvPr/>
            </p:nvSpPr>
            <p:spPr>
              <a:xfrm>
                <a:off x="2999656" y="2090465"/>
                <a:ext cx="4680520" cy="97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 smtClean="0">
                          <a:latin typeface="Cambria Math" panose="02040503050406030204"/>
                        </a:rPr>
                        <m:t>𝑓</m:t>
                      </m:r>
                      <m:d>
                        <m:dPr>
                          <m:ctrlPr>
                            <a:rPr lang="zh-CN" altLang="zh-CN" sz="1800" i="1"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800">
                              <a:latin typeface="Cambria Math" panose="02040503050406030204"/>
                            </a:rPr>
                            <m:t>n</m:t>
                          </m:r>
                        </m:e>
                      </m:d>
                      <m:r>
                        <a:rPr lang="en-US" altLang="zh-CN" sz="1800">
                          <a:latin typeface="Cambria Math" panose="02040503050406030204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zh-CN" sz="1800" i="1">
                              <a:latin typeface="Cambria Math" panose="02040503050406030204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zh-CN" sz="1800" i="1">
                                  <a:latin typeface="Cambria Math" panose="02040503050406030204"/>
                                </a:rPr>
                              </m:ctrlPr>
                            </m:eqArrPr>
                            <m:e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 </m:t>
                              </m:r>
                              <m:r>
                                <a:rPr lang="en-US" altLang="zh-CN" sz="1800" b="0" i="1" smtClean="0">
                                  <a:latin typeface="Cambria Math" panose="02040503050406030204"/>
                                </a:rPr>
                                <m:t>1</m:t>
                              </m:r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                                        </m:t>
                              </m:r>
                              <m:r>
                                <a:rPr lang="zh-CN" altLang="zh-CN" sz="1800">
                                  <a:latin typeface="Cambria Math" panose="02040503050406030204"/>
                                </a:rPr>
                                <m:t>当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800">
                                  <a:latin typeface="Cambria Math" panose="02040503050406030204"/>
                                </a:rPr>
                                <m:t>n</m:t>
                              </m:r>
                              <m:r>
                                <a:rPr lang="en-US" altLang="zh-CN" sz="1800">
                                  <a:latin typeface="Cambria Math" panose="02040503050406030204"/>
                                </a:rPr>
                                <m:t>=</m:t>
                              </m:r>
                              <m:r>
                                <a:rPr lang="en-US" altLang="zh-CN" sz="1800">
                                  <a:latin typeface="Cambria Math" panose="02040503050406030204"/>
                                </a:rPr>
                                <m:t>1</m:t>
                              </m:r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 </m:t>
                              </m:r>
                              <m:r>
                                <a:rPr lang="zh-CN" altLang="zh-CN" sz="1800">
                                  <a:latin typeface="Cambria Math" panose="02040503050406030204"/>
                                </a:rPr>
                                <m:t>时</m:t>
                              </m:r>
                            </m:e>
                            <m:e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 </m:t>
                              </m:r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1</m:t>
                              </m:r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                                        </m:t>
                              </m:r>
                              <m:r>
                                <a:rPr lang="zh-CN" altLang="zh-CN" sz="1800">
                                  <a:latin typeface="Cambria Math" panose="02040503050406030204"/>
                                </a:rPr>
                                <m:t>当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800">
                                  <a:latin typeface="Cambria Math" panose="02040503050406030204"/>
                                </a:rPr>
                                <m:t>n</m:t>
                              </m:r>
                              <m:r>
                                <a:rPr lang="en-US" altLang="zh-CN" sz="1800">
                                  <a:latin typeface="Cambria Math" panose="02040503050406030204"/>
                                </a:rPr>
                                <m:t>=</m:t>
                              </m:r>
                              <m:r>
                                <a:rPr lang="en-US" altLang="zh-CN" sz="1800">
                                  <a:latin typeface="Cambria Math" panose="02040503050406030204"/>
                                </a:rPr>
                                <m:t>2</m:t>
                              </m:r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 </m:t>
                              </m:r>
                              <m:r>
                                <a:rPr lang="zh-CN" altLang="zh-CN" sz="1800">
                                  <a:latin typeface="Cambria Math" panose="02040503050406030204"/>
                                </a:rPr>
                                <m:t>时</m:t>
                              </m:r>
                            </m:e>
                            <m:e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zh-CN" altLang="zh-CN" sz="1800" i="1">
                                      <a:latin typeface="Cambria Math" panose="0204050305040603020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800" i="1">
                                      <a:latin typeface="Cambria Math" panose="02040503050406030204"/>
                                    </a:rPr>
                                    <m:t>𝑛</m:t>
                                  </m:r>
                                  <m:r>
                                    <a:rPr lang="en-US" altLang="zh-CN" sz="1800" i="1">
                                      <a:latin typeface="Cambria Math" panose="02040503050406030204"/>
                                    </a:rPr>
                                    <m:t>−</m:t>
                                  </m:r>
                                  <m:r>
                                    <a:rPr lang="en-US" altLang="zh-CN" sz="1800" i="1">
                                      <a:latin typeface="Cambria Math" panose="02040503050406030204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+</m:t>
                              </m:r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zh-CN" altLang="zh-CN" sz="1800" i="1">
                                      <a:latin typeface="Cambria Math" panose="0204050305040603020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800" i="1">
                                      <a:latin typeface="Cambria Math" panose="02040503050406030204"/>
                                    </a:rPr>
                                    <m:t>𝑛</m:t>
                                  </m:r>
                                  <m:r>
                                    <a:rPr lang="en-US" altLang="zh-CN" sz="1800" i="1">
                                      <a:latin typeface="Cambria Math" panose="02040503050406030204"/>
                                    </a:rPr>
                                    <m:t>−</m:t>
                                  </m:r>
                                  <m:r>
                                    <a:rPr lang="en-US" altLang="zh-CN" sz="1800" i="1">
                                      <a:latin typeface="Cambria Math" panose="02040503050406030204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altLang="zh-CN" sz="1800" i="1">
                                  <a:latin typeface="Cambria Math" panose="02040503050406030204"/>
                                </a:rPr>
                                <m:t>    </m:t>
                              </m:r>
                              <m:r>
                                <a:rPr lang="zh-CN" altLang="zh-CN" sz="1800">
                                  <a:latin typeface="Cambria Math" panose="02040503050406030204"/>
                                </a:rPr>
                                <m:t>当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800">
                                  <a:latin typeface="Cambria Math" panose="02040503050406030204"/>
                                </a:rPr>
                                <m:t>n</m:t>
                              </m:r>
                              <m:r>
                                <a:rPr lang="en-US" altLang="zh-CN" sz="1800">
                                  <a:latin typeface="Cambria Math" panose="02040503050406030204"/>
                                </a:rPr>
                                <m:t>&gt;</m:t>
                              </m:r>
                              <m:r>
                                <a:rPr lang="en-US" altLang="zh-CN" sz="1800">
                                  <a:latin typeface="Cambria Math" panose="02040503050406030204"/>
                                </a:rPr>
                                <m:t>2</m:t>
                              </m:r>
                              <m:r>
                                <a:rPr lang="zh-CN" altLang="zh-CN" sz="1800">
                                  <a:latin typeface="Cambria Math" panose="02040503050406030204"/>
                                </a:rPr>
                                <m:t>时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zh-CN" sz="1800" dirty="0"/>
              </a:p>
            </p:txBody>
          </p:sp>
        </mc:Choice>
        <mc:Fallback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2090465"/>
                <a:ext cx="4680520" cy="970915"/>
              </a:xfrm>
              <a:prstGeom prst="rect">
                <a:avLst/>
              </a:prstGeom>
              <a:blipFill rotWithShape="1">
                <a:blip r:embed="rId1"/>
                <a:stretch>
                  <a:fillRect l="-12" t="-5" r="10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标题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919536" y="1484660"/>
            <a:ext cx="8424936" cy="255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 smtClean="0">
                <a:solidFill>
                  <a:schemeClr val="tx1"/>
                </a:solidFill>
              </a:rPr>
              <a:t>      Python </a:t>
            </a:r>
            <a:r>
              <a:rPr lang="en-US" altLang="zh-CN" sz="2800" dirty="0">
                <a:solidFill>
                  <a:schemeClr val="tx1"/>
                </a:solidFill>
              </a:rPr>
              <a:t>3</a:t>
            </a:r>
            <a:r>
              <a:rPr lang="zh-CN" altLang="zh-CN" sz="2800" dirty="0">
                <a:solidFill>
                  <a:schemeClr val="tx1"/>
                </a:solidFill>
              </a:rPr>
              <a:t>解释器提供了近</a:t>
            </a:r>
            <a:r>
              <a:rPr lang="en-US" altLang="zh-CN" sz="2800" dirty="0">
                <a:solidFill>
                  <a:schemeClr val="tx1"/>
                </a:solidFill>
              </a:rPr>
              <a:t>70</a:t>
            </a:r>
            <a:r>
              <a:rPr lang="zh-CN" altLang="zh-CN" sz="2800" dirty="0">
                <a:solidFill>
                  <a:schemeClr val="tx1"/>
                </a:solidFill>
              </a:rPr>
              <a:t>个内置库函数（随着版本升级，数量还会增加），这些函数不需要导入相关模块，可直接</a:t>
            </a:r>
            <a:r>
              <a:rPr lang="zh-CN" altLang="zh-CN" sz="2800" dirty="0" smtClean="0">
                <a:solidFill>
                  <a:schemeClr val="tx1"/>
                </a:solidFill>
              </a:rPr>
              <a:t>使用</a:t>
            </a:r>
            <a:r>
              <a:rPr lang="zh-CN" altLang="en-US" sz="2800" dirty="0" smtClean="0">
                <a:solidFill>
                  <a:schemeClr val="tx1"/>
                </a:solidFill>
              </a:rPr>
              <a:t>。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内置函数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2207568" y="1196752"/>
            <a:ext cx="50405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dirty="0" smtClean="0">
                <a:solidFill>
                  <a:schemeClr val="tx1"/>
                </a:solidFill>
              </a:rPr>
              <a:t>     </a:t>
            </a:r>
            <a:r>
              <a:rPr lang="zh-CN" altLang="en-US" sz="2800" dirty="0" smtClean="0">
                <a:solidFill>
                  <a:schemeClr val="tx1"/>
                </a:solidFill>
              </a:rPr>
              <a:t>部分内置函数</a:t>
            </a:r>
            <a:endParaRPr lang="en-US" altLang="zh-CN" sz="2800" dirty="0" smtClean="0">
              <a:solidFill>
                <a:schemeClr val="tx1"/>
              </a:solidFill>
            </a:endParaRPr>
          </a:p>
        </p:txBody>
      </p:sp>
      <p:pic>
        <p:nvPicPr>
          <p:cNvPr id="1025" name="Picture 1" descr="C:\Users\Administrator\AppData\Roaming\Tencent\Users\847151817\QQ\WinTemp\RichOle\VMU{9{7P@B1}7A`JVFICUFX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740" y="1052830"/>
            <a:ext cx="7005955" cy="554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内置函数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919536" y="1412905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r>
              <a:rPr lang="zh-CN" altLang="zh-CN" sz="2800" dirty="0" smtClean="0">
                <a:solidFill>
                  <a:schemeClr val="tx1"/>
                </a:solidFill>
              </a:rPr>
              <a:t>概念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      </a:t>
            </a:r>
            <a:r>
              <a:rPr lang="zh-CN" altLang="zh-CN" sz="2000" dirty="0" smtClean="0">
                <a:solidFill>
                  <a:schemeClr val="tx1"/>
                </a:solidFill>
              </a:rPr>
              <a:t>在</a:t>
            </a:r>
            <a:r>
              <a:rPr lang="en-US" altLang="zh-CN" sz="2000" dirty="0">
                <a:solidFill>
                  <a:schemeClr val="tx1"/>
                </a:solidFill>
              </a:rPr>
              <a:t>Python</a:t>
            </a:r>
            <a:r>
              <a:rPr lang="zh-CN" altLang="zh-CN" sz="2000" dirty="0">
                <a:solidFill>
                  <a:schemeClr val="tx1"/>
                </a:solidFill>
              </a:rPr>
              <a:t>中，模块是一个</a:t>
            </a:r>
            <a:r>
              <a:rPr lang="zh-CN" altLang="zh-CN" sz="2000" dirty="0">
                <a:solidFill>
                  <a:srgbClr val="00B050"/>
                </a:solidFill>
              </a:rPr>
              <a:t>包含变量、函数或类的定义以及各种语句的程序文件</a:t>
            </a:r>
            <a:r>
              <a:rPr lang="zh-CN" altLang="zh-CN" sz="2000" dirty="0">
                <a:solidFill>
                  <a:schemeClr val="tx1"/>
                </a:solidFill>
              </a:rPr>
              <a:t>。模块可以被其它程序引入，以使用该模块中的函数等功能</a:t>
            </a:r>
            <a:r>
              <a:rPr lang="zh-CN" altLang="zh-CN" sz="2000" dirty="0" smtClean="0">
                <a:solidFill>
                  <a:schemeClr val="tx1"/>
                </a:solidFill>
              </a:rPr>
              <a:t>。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</a:rPr>
              <a:t>    </a:t>
            </a:r>
            <a:endParaRPr lang="en-US" altLang="zh-CN" sz="2000" dirty="0" smtClean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2.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模块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919536" y="980728"/>
            <a:ext cx="842493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r>
              <a:rPr lang="zh-CN" altLang="en-US" sz="2800" dirty="0" smtClean="0">
                <a:solidFill>
                  <a:schemeClr val="tx1"/>
                </a:solidFill>
              </a:rPr>
              <a:t>模块调用示例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03512" y="1628800"/>
            <a:ext cx="5544616" cy="203009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altLang="zh-CN" sz="1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mymodule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.py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time       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导入系统标准库模块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now_time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 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设计显示系统当前时间的函数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time.localtime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s=("%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02d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:%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02d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:%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02d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"%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[3:6])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print(s)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time.sleep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2877" y="4293364"/>
            <a:ext cx="5544616" cy="147637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#test-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module.py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mymodule</a:t>
            </a:r>
            <a:endParaRPr lang="en-US" altLang="zh-CN" sz="1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现在的时间是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:",end=' ')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mymodule.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now_time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  #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通过其它模块的函数，显示系统当前时间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92118" y="5085050"/>
            <a:ext cx="328803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运行结果：</a:t>
            </a:r>
            <a:endParaRPr lang="zh-CN" altLang="en-US" sz="2000" dirty="0">
              <a:solidFill>
                <a:srgbClr val="FF0000"/>
              </a:solidFill>
            </a:endParaRPr>
          </a:p>
          <a:p>
            <a:r>
              <a:rPr lang="zh-CN" altLang="en-US" sz="2000" dirty="0"/>
              <a:t>现在的时间是</a:t>
            </a:r>
            <a:r>
              <a:rPr lang="en-US" altLang="zh-CN" sz="2000" dirty="0"/>
              <a:t>: 09:23:07</a:t>
            </a:r>
            <a:endParaRPr lang="en-US" altLang="zh-CN" sz="2000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2.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模块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919605" y="1440180"/>
            <a:ext cx="8425180" cy="494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r>
              <a:rPr lang="zh-CN" altLang="en-US" sz="2800" dirty="0" smtClean="0">
                <a:solidFill>
                  <a:schemeClr val="tx1"/>
                </a:solidFill>
              </a:rPr>
              <a:t>模块导</a:t>
            </a:r>
            <a:r>
              <a:rPr lang="zh-CN" altLang="en-US" sz="2800" dirty="0">
                <a:solidFill>
                  <a:schemeClr val="tx1"/>
                </a:solidFill>
              </a:rPr>
              <a:t>入</a:t>
            </a:r>
            <a:r>
              <a:rPr lang="zh-CN" altLang="en-US" sz="2800" dirty="0" smtClean="0">
                <a:solidFill>
                  <a:schemeClr val="tx1"/>
                </a:solidFill>
              </a:rPr>
              <a:t>方法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</a:rPr>
              <a:t>    </a:t>
            </a:r>
            <a:r>
              <a:rPr lang="zh-CN" altLang="en-US" sz="2000" dirty="0" smtClean="0">
                <a:solidFill>
                  <a:schemeClr val="tx1"/>
                </a:solidFill>
              </a:rPr>
              <a:t>有标准模块、自定义模块和第三方库之分。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 (1) import   </a:t>
            </a:r>
            <a:r>
              <a:rPr lang="zh-CN" altLang="en-US" sz="2000" dirty="0" smtClean="0">
                <a:solidFill>
                  <a:srgbClr val="FF0000"/>
                </a:solidFill>
              </a:rPr>
              <a:t>模块名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 smtClean="0"/>
              <a:t>      </a:t>
            </a:r>
            <a:r>
              <a:rPr lang="zh-CN" altLang="zh-CN" sz="1800" dirty="0" smtClean="0">
                <a:solidFill>
                  <a:schemeClr val="tx1"/>
                </a:solidFill>
              </a:rPr>
              <a:t>解释器</a:t>
            </a:r>
            <a:r>
              <a:rPr lang="zh-CN" altLang="zh-CN" sz="1800" dirty="0">
                <a:solidFill>
                  <a:schemeClr val="tx1"/>
                </a:solidFill>
              </a:rPr>
              <a:t>会按系统搜索路径将指定模块导入当前程序中，这种方式，在使用被导入模块中的函数时，需用“</a:t>
            </a:r>
            <a:r>
              <a:rPr lang="zh-CN" altLang="zh-CN" sz="1800" dirty="0">
                <a:solidFill>
                  <a:srgbClr val="0000FF"/>
                </a:solidFill>
              </a:rPr>
              <a:t>模块名</a:t>
            </a:r>
            <a:r>
              <a:rPr lang="en-US" altLang="zh-CN" sz="1800" dirty="0">
                <a:solidFill>
                  <a:srgbClr val="0000FF"/>
                </a:solidFill>
              </a:rPr>
              <a:t>.</a:t>
            </a:r>
            <a:r>
              <a:rPr lang="zh-CN" altLang="zh-CN" sz="1800" dirty="0">
                <a:solidFill>
                  <a:srgbClr val="0000FF"/>
                </a:solidFill>
              </a:rPr>
              <a:t>函数名</a:t>
            </a:r>
            <a:r>
              <a:rPr lang="zh-CN" altLang="zh-CN" sz="1800" dirty="0">
                <a:solidFill>
                  <a:schemeClr val="tx1"/>
                </a:solidFill>
              </a:rPr>
              <a:t>”的格式。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FF0000"/>
                </a:solidFill>
              </a:rPr>
              <a:t> (2) from </a:t>
            </a:r>
            <a:r>
              <a:rPr lang="zh-CN" altLang="en-US" sz="2000" dirty="0">
                <a:solidFill>
                  <a:srgbClr val="FF0000"/>
                </a:solidFill>
              </a:rPr>
              <a:t>模块名 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import  </a:t>
            </a:r>
            <a:r>
              <a:rPr lang="zh-CN" altLang="en-US" sz="2000" dirty="0" smtClean="0">
                <a:solidFill>
                  <a:srgbClr val="FF0000"/>
                </a:solidFill>
              </a:rPr>
              <a:t>函数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 smtClean="0">
                <a:solidFill>
                  <a:schemeClr val="tx1"/>
                </a:solidFill>
              </a:rPr>
              <a:t>       </a:t>
            </a:r>
            <a:r>
              <a:rPr lang="zh-CN" altLang="en-US" sz="1800" dirty="0">
                <a:solidFill>
                  <a:schemeClr val="tx1"/>
                </a:solidFill>
              </a:rPr>
              <a:t>解释器会将模块中的指定函数单个导入到当前程序中，这种方式，在使用被导入模块中的函数时，前面</a:t>
            </a:r>
            <a:r>
              <a:rPr lang="zh-CN" altLang="en-US" sz="1800" dirty="0">
                <a:solidFill>
                  <a:srgbClr val="0000FF"/>
                </a:solidFill>
              </a:rPr>
              <a:t>无需加</a:t>
            </a:r>
            <a:r>
              <a:rPr lang="zh-CN" altLang="en-US" sz="1800" dirty="0">
                <a:solidFill>
                  <a:schemeClr val="tx1"/>
                </a:solidFill>
              </a:rPr>
              <a:t>“模块名</a:t>
            </a:r>
            <a:r>
              <a:rPr lang="en-US" altLang="zh-CN" sz="1800" dirty="0" smtClean="0">
                <a:solidFill>
                  <a:schemeClr val="tx1"/>
                </a:solidFill>
              </a:rPr>
              <a:t>.”</a:t>
            </a:r>
            <a:r>
              <a:rPr lang="zh-CN" altLang="en-US" sz="1800" dirty="0" smtClean="0">
                <a:solidFill>
                  <a:schemeClr val="tx1"/>
                </a:solidFill>
              </a:rPr>
              <a:t>，直接使用函数名。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FF0000"/>
                </a:solidFill>
              </a:rPr>
              <a:t> (3) </a:t>
            </a:r>
            <a:r>
              <a:rPr lang="en-US" altLang="zh-CN" sz="2000" dirty="0" smtClean="0">
                <a:solidFill>
                  <a:srgbClr val="FF0000"/>
                </a:solidFill>
              </a:rPr>
              <a:t>from </a:t>
            </a:r>
            <a:r>
              <a:rPr lang="zh-CN" altLang="en-US" sz="2000" dirty="0" smtClean="0">
                <a:solidFill>
                  <a:srgbClr val="FF0000"/>
                </a:solidFill>
              </a:rPr>
              <a:t>模块</a:t>
            </a:r>
            <a:r>
              <a:rPr lang="zh-CN" altLang="en-US" sz="2000" dirty="0">
                <a:solidFill>
                  <a:srgbClr val="FF0000"/>
                </a:solidFill>
              </a:rPr>
              <a:t>名 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import  *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 smtClean="0">
                <a:solidFill>
                  <a:schemeClr val="tx1"/>
                </a:solidFill>
              </a:rPr>
              <a:t>       </a:t>
            </a:r>
            <a:r>
              <a:rPr lang="zh-CN" altLang="zh-CN" sz="1800" dirty="0">
                <a:solidFill>
                  <a:schemeClr val="tx1"/>
                </a:solidFill>
              </a:rPr>
              <a:t>解释器会将模块中的所有函数导入到当前程序中，模块中的所有函数可以在本程序直接使用。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zh-CN" sz="1800" dirty="0" smtClean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2.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模块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215" y="1196975"/>
            <a:ext cx="8486775" cy="62357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 smtClean="0">
                <a:solidFill>
                  <a:schemeClr val="tx1"/>
                </a:solidFill>
              </a:rPr>
              <a:t>函数定义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16031" y="1916832"/>
            <a:ext cx="6912768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语法格式：</a:t>
            </a:r>
            <a:endParaRPr lang="zh-CN" altLang="zh-CN" sz="2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err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</a:t>
            </a:r>
            <a:r>
              <a:rPr lang="en-US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zh-CN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函数名（</a:t>
            </a:r>
            <a:r>
              <a:rPr lang="en-US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</a:t>
            </a:r>
            <a:r>
              <a:rPr lang="zh-CN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参数表</a:t>
            </a:r>
            <a:r>
              <a:rPr lang="en-US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]</a:t>
            </a:r>
            <a:r>
              <a:rPr lang="zh-CN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）：</a:t>
            </a:r>
            <a:endParaRPr lang="zh-CN" altLang="zh-CN" sz="20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lang="en-US" altLang="zh-CN" sz="20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zh-CN" altLang="zh-CN" sz="20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函数</a:t>
            </a:r>
            <a:r>
              <a:rPr lang="zh-CN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体</a:t>
            </a:r>
            <a:endParaRPr lang="zh-CN" altLang="zh-CN" sz="20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[return </a:t>
            </a:r>
            <a:r>
              <a:rPr lang="zh-CN" altLang="zh-CN" sz="20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返回值</a:t>
            </a:r>
            <a:r>
              <a:rPr lang="en-US" altLang="zh-CN" sz="20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]</a:t>
            </a:r>
            <a:endParaRPr lang="en-US" altLang="zh-CN" sz="2000" dirty="0" smtClean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95347" y="4221444"/>
            <a:ext cx="6696744" cy="175323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例：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fun():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print("This is a test function!")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760855" y="1268730"/>
            <a:ext cx="8700135" cy="482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400" dirty="0" smtClean="0">
                <a:solidFill>
                  <a:schemeClr val="tx1"/>
                </a:solidFill>
              </a:rPr>
              <a:t>      </a:t>
            </a:r>
            <a:r>
              <a:rPr lang="zh-CN" altLang="zh-CN" sz="2400" dirty="0" smtClean="0">
                <a:solidFill>
                  <a:schemeClr val="tx1"/>
                </a:solidFill>
              </a:rPr>
              <a:t>在</a:t>
            </a:r>
            <a:r>
              <a:rPr lang="zh-CN" altLang="zh-CN" sz="2400" dirty="0">
                <a:solidFill>
                  <a:schemeClr val="tx1"/>
                </a:solidFill>
              </a:rPr>
              <a:t>编写</a:t>
            </a:r>
            <a:r>
              <a:rPr lang="en-US" altLang="zh-CN" sz="2400" dirty="0">
                <a:solidFill>
                  <a:schemeClr val="tx1"/>
                </a:solidFill>
              </a:rPr>
              <a:t>Python</a:t>
            </a:r>
            <a:r>
              <a:rPr lang="zh-CN" altLang="zh-CN" sz="2400" dirty="0">
                <a:solidFill>
                  <a:schemeClr val="tx1"/>
                </a:solidFill>
              </a:rPr>
              <a:t>程序的过程中，如果要使用变量和函数，都需要先对变量和函数命名后才能使用</a:t>
            </a:r>
            <a:r>
              <a:rPr lang="zh-CN" altLang="zh-CN" sz="2400" dirty="0" smtClean="0">
                <a:solidFill>
                  <a:schemeClr val="tx1"/>
                </a:solidFill>
              </a:rPr>
              <a:t>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     Python</a:t>
            </a:r>
            <a:r>
              <a:rPr lang="zh-CN" altLang="zh-CN" sz="2400" dirty="0">
                <a:solidFill>
                  <a:schemeClr val="tx1"/>
                </a:solidFill>
              </a:rPr>
              <a:t>会把命名后的变量和函数分配到不同的命名空间</a:t>
            </a:r>
            <a:r>
              <a:rPr lang="en-US" altLang="zh-CN" sz="2400" dirty="0">
                <a:solidFill>
                  <a:schemeClr val="tx1"/>
                </a:solidFill>
              </a:rPr>
              <a:t>(Namespace)</a:t>
            </a:r>
            <a:r>
              <a:rPr lang="zh-CN" altLang="zh-CN" sz="2400" dirty="0">
                <a:solidFill>
                  <a:schemeClr val="tx1"/>
                </a:solidFill>
              </a:rPr>
              <a:t>，并通过名称来识别它们</a:t>
            </a:r>
            <a:r>
              <a:rPr lang="zh-CN" altLang="zh-CN" sz="2400" dirty="0" smtClean="0">
                <a:solidFill>
                  <a:schemeClr val="tx1"/>
                </a:solidFill>
              </a:rPr>
              <a:t>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400" dirty="0" smtClean="0">
                <a:solidFill>
                  <a:schemeClr val="tx1"/>
                </a:solidFill>
              </a:rPr>
              <a:t>      Python</a:t>
            </a:r>
            <a:r>
              <a:rPr lang="zh-CN" altLang="zh-CN" sz="2400" dirty="0" smtClean="0">
                <a:solidFill>
                  <a:schemeClr val="tx1"/>
                </a:solidFill>
              </a:rPr>
              <a:t>区分</a:t>
            </a:r>
            <a:r>
              <a:rPr lang="zh-CN" altLang="zh-CN" sz="2400" dirty="0">
                <a:solidFill>
                  <a:schemeClr val="tx1"/>
                </a:solidFill>
              </a:rPr>
              <a:t>不同的命名</a:t>
            </a:r>
            <a:r>
              <a:rPr lang="zh-CN" altLang="zh-CN" sz="2400" dirty="0" smtClean="0">
                <a:solidFill>
                  <a:schemeClr val="tx1"/>
                </a:solidFill>
              </a:rPr>
              <a:t>空间有</a:t>
            </a:r>
            <a:r>
              <a:rPr lang="zh-CN" altLang="zh-CN" sz="2400" dirty="0">
                <a:solidFill>
                  <a:schemeClr val="tx1"/>
                </a:solidFill>
              </a:rPr>
              <a:t>两个作用：一个作用是</a:t>
            </a:r>
            <a:r>
              <a:rPr lang="zh-CN" altLang="zh-CN" sz="2400" dirty="0">
                <a:solidFill>
                  <a:srgbClr val="0000FF"/>
                </a:solidFill>
              </a:rPr>
              <a:t>不同的命名空间对应不同的作用域</a:t>
            </a:r>
            <a:r>
              <a:rPr lang="zh-CN" altLang="zh-CN" sz="2400" dirty="0">
                <a:solidFill>
                  <a:schemeClr val="tx1"/>
                </a:solidFill>
              </a:rPr>
              <a:t>；另外一个作用是</a:t>
            </a:r>
            <a:r>
              <a:rPr lang="zh-CN" altLang="zh-CN" sz="2400" dirty="0">
                <a:solidFill>
                  <a:srgbClr val="0000FF"/>
                </a:solidFill>
              </a:rPr>
              <a:t>防止命名冲突</a:t>
            </a:r>
            <a:r>
              <a:rPr lang="zh-CN" altLang="zh-CN" sz="2400" dirty="0">
                <a:solidFill>
                  <a:schemeClr val="tx1"/>
                </a:solidFill>
              </a:rPr>
              <a:t>。</a:t>
            </a:r>
            <a:endParaRPr lang="zh-CN" altLang="zh-CN" sz="2400" dirty="0" smtClean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3.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命名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空间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847215" y="1450340"/>
            <a:ext cx="856869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CN" altLang="zh-CN" sz="2400" dirty="0">
                <a:solidFill>
                  <a:schemeClr val="tx1"/>
                </a:solidFill>
              </a:rPr>
              <a:t>命名空间</a:t>
            </a:r>
            <a:r>
              <a:rPr lang="zh-CN" altLang="en-US" sz="2400" dirty="0">
                <a:solidFill>
                  <a:schemeClr val="tx1"/>
                </a:solidFill>
              </a:rPr>
              <a:t>的分类：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zh-CN" sz="2000" dirty="0">
                <a:solidFill>
                  <a:schemeClr val="tx1"/>
                </a:solidFill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r>
              <a:rPr lang="zh-CN" altLang="zh-CN" sz="2000" dirty="0">
                <a:solidFill>
                  <a:schemeClr val="tx1"/>
                </a:solidFill>
              </a:rPr>
              <a:t>）</a:t>
            </a:r>
            <a:r>
              <a:rPr lang="zh-CN" altLang="zh-CN" sz="2000" dirty="0">
                <a:solidFill>
                  <a:srgbClr val="FF0000"/>
                </a:solidFill>
              </a:rPr>
              <a:t>局部命名空间</a:t>
            </a:r>
            <a:r>
              <a:rPr lang="en-US" altLang="zh-CN" sz="2000" dirty="0">
                <a:solidFill>
                  <a:schemeClr val="tx1"/>
                </a:solidFill>
              </a:rPr>
              <a:t>(Local)</a:t>
            </a:r>
            <a:r>
              <a:rPr lang="zh-CN" altLang="zh-CN" sz="2000" dirty="0">
                <a:solidFill>
                  <a:schemeClr val="tx1"/>
                </a:solidFill>
              </a:rPr>
              <a:t>：每个函数所拥有的命名空间，记录了函数中定义的所有变量，包括函数的参数、内部定义的局部变量。</a:t>
            </a:r>
            <a:endParaRPr lang="zh-CN" altLang="zh-CN" sz="20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zh-CN" sz="2000" dirty="0">
                <a:solidFill>
                  <a:schemeClr val="tx1"/>
                </a:solidFill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zh-CN" altLang="zh-CN" sz="2000" dirty="0">
                <a:solidFill>
                  <a:schemeClr val="tx1"/>
                </a:solidFill>
              </a:rPr>
              <a:t>）</a:t>
            </a:r>
            <a:r>
              <a:rPr lang="zh-CN" altLang="zh-CN" sz="2000" dirty="0">
                <a:solidFill>
                  <a:srgbClr val="FF0000"/>
                </a:solidFill>
              </a:rPr>
              <a:t>全局命名空间</a:t>
            </a:r>
            <a:r>
              <a:rPr lang="en-US" altLang="zh-CN" sz="2000" dirty="0">
                <a:solidFill>
                  <a:schemeClr val="tx1"/>
                </a:solidFill>
              </a:rPr>
              <a:t>(Global)</a:t>
            </a:r>
            <a:r>
              <a:rPr lang="zh-CN" altLang="zh-CN" sz="2000" dirty="0">
                <a:solidFill>
                  <a:schemeClr val="tx1"/>
                </a:solidFill>
              </a:rPr>
              <a:t>：每个模块加载执行时创建的，记录了模块中定义的变量，包括模块中定义的函数、类、其他导入的模块、模块级的变量与常量。</a:t>
            </a:r>
            <a:endParaRPr lang="zh-CN" altLang="zh-CN" sz="20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zh-CN" sz="2000" dirty="0">
                <a:solidFill>
                  <a:schemeClr val="tx1"/>
                </a:solidFill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</a:rPr>
              <a:t>3</a:t>
            </a:r>
            <a:r>
              <a:rPr lang="zh-CN" altLang="zh-CN" sz="2000" dirty="0">
                <a:solidFill>
                  <a:schemeClr val="tx1"/>
                </a:solidFill>
              </a:rPr>
              <a:t>）</a:t>
            </a:r>
            <a:r>
              <a:rPr lang="zh-CN" altLang="zh-CN" sz="2000" dirty="0">
                <a:solidFill>
                  <a:srgbClr val="FF0000"/>
                </a:solidFill>
              </a:rPr>
              <a:t>内建命名空间</a:t>
            </a:r>
            <a:r>
              <a:rPr lang="en-US" altLang="zh-CN" sz="2000" dirty="0">
                <a:solidFill>
                  <a:schemeClr val="tx1"/>
                </a:solidFill>
              </a:rPr>
              <a:t>(Built-in)</a:t>
            </a:r>
            <a:r>
              <a:rPr lang="zh-CN" altLang="zh-CN" sz="2000" dirty="0">
                <a:solidFill>
                  <a:schemeClr val="tx1"/>
                </a:solidFill>
              </a:rPr>
              <a:t>：是</a:t>
            </a:r>
            <a:r>
              <a:rPr lang="en-US" altLang="zh-CN" sz="2000" dirty="0">
                <a:solidFill>
                  <a:schemeClr val="tx1"/>
                </a:solidFill>
              </a:rPr>
              <a:t>Python</a:t>
            </a:r>
            <a:r>
              <a:rPr lang="zh-CN" altLang="zh-CN" sz="2000" dirty="0">
                <a:solidFill>
                  <a:schemeClr val="tx1"/>
                </a:solidFill>
              </a:rPr>
              <a:t>自带的，任何模块均可以访问，放着内置的函数和异常。</a:t>
            </a:r>
            <a:endParaRPr lang="zh-CN" altLang="zh-CN" sz="20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zh-CN" altLang="zh-CN" sz="2000" dirty="0" smtClean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3.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命名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空间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847215" y="1388110"/>
            <a:ext cx="8568690" cy="477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>
              <a:spcBef>
                <a:spcPts val="0"/>
              </a:spcBef>
            </a:pPr>
            <a:r>
              <a:rPr lang="zh-CN" altLang="zh-CN" sz="2400" dirty="0" smtClean="0">
                <a:solidFill>
                  <a:schemeClr val="tx1"/>
                </a:solidFill>
              </a:rPr>
              <a:t>命名空间</a:t>
            </a:r>
            <a:r>
              <a:rPr lang="zh-CN" altLang="en-US" sz="2400" dirty="0">
                <a:solidFill>
                  <a:schemeClr val="tx1"/>
                </a:solidFill>
              </a:rPr>
              <a:t>的生命周期：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000" dirty="0" smtClean="0">
                <a:solidFill>
                  <a:schemeClr val="tx1"/>
                </a:solidFill>
              </a:rPr>
              <a:t>     </a:t>
            </a:r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程序中不同时刻创建的命名空间会有不同的生命周期。具体体现在以下几点：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内建命名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空间在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解释器启动时创建，并会一直保留下去。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）模块的全局命名空间在导入模块时创建，一直保持到解释器退出。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）当调用函数时创建一个局部命名空间，当函数返回结果或抛出异常时，删除局部命名空间</a:t>
            </a:r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3.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命名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空间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775520" y="980728"/>
            <a:ext cx="856895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命名空间</a:t>
            </a:r>
            <a:r>
              <a:rPr lang="zh-CN" altLang="en-US" sz="2800" dirty="0" smtClean="0">
                <a:solidFill>
                  <a:schemeClr val="tx1"/>
                </a:solidFill>
              </a:rPr>
              <a:t>示例  </a:t>
            </a:r>
            <a:endParaRPr lang="en-US" altLang="zh-CN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91544" y="1556792"/>
            <a:ext cx="4572000" cy="147637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module.py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name="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module_name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print("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name:",name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91544" y="3645024"/>
            <a:ext cx="4536504" cy="230695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altLang="zh-CN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exp6-19.py</a:t>
            </a:r>
            <a:endParaRPr lang="zh-CN" altLang="zh-C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module import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mo_fun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name="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current_name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print("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当前模块函数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print("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name:",name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87831" y="4509438"/>
            <a:ext cx="3842592" cy="147637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运行结果：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当前模块函数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current_name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mo_fun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module_name</a:t>
            </a:r>
            <a:endParaRPr lang="en-US" altLang="zh-CN" sz="1800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3.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命名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空间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/>
          <p:nvPr/>
        </p:nvSpPr>
        <p:spPr bwMode="auto">
          <a:xfrm>
            <a:off x="1775520" y="980728"/>
            <a:ext cx="856895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>
              <a:spcBef>
                <a:spcPts val="0"/>
              </a:spcBef>
            </a:pPr>
            <a:r>
              <a:rPr lang="zh-CN" altLang="zh-CN" sz="2400" dirty="0" smtClean="0">
                <a:solidFill>
                  <a:schemeClr val="tx1"/>
                </a:solidFill>
              </a:rPr>
              <a:t>命名空间</a:t>
            </a:r>
            <a:r>
              <a:rPr lang="zh-CN" altLang="en-US" sz="2400" dirty="0" smtClean="0">
                <a:solidFill>
                  <a:schemeClr val="tx1"/>
                </a:solidFill>
              </a:rPr>
              <a:t>示例  </a:t>
            </a:r>
            <a:endParaRPr lang="zh-CN" alt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67164" y="3212976"/>
            <a:ext cx="4572000" cy="230695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i=1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fun():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  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i=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print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i:",i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fun()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67460" y="5733256"/>
            <a:ext cx="4571703" cy="70675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运行结果：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变量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 2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55540" y="1541959"/>
            <a:ext cx="8208912" cy="13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分析：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以下代码没有全局声明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i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时会报错，给出以下错误提示：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UnboundLocalError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local variable 'i' referenced before assignment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。原因是虽定义了全局变量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，但函数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fun()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内的变量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是局部变量，因没有初值，故不能加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操作。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3.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命名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空间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/>
          <p:nvPr/>
        </p:nvSpPr>
        <p:spPr bwMode="auto">
          <a:xfrm>
            <a:off x="1919536" y="1556793"/>
            <a:ext cx="8424935" cy="280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6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3200">
                <a:solidFill>
                  <a:srgbClr val="002A7E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rgbClr val="0033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3300"/>
                </a:solidFill>
                <a:latin typeface="+mn-lt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仿宋_GB2312" panose="0201060903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 smtClean="0">
                <a:solidFill>
                  <a:srgbClr val="FF0000"/>
                </a:solidFill>
              </a:rPr>
              <a:t>函数</a:t>
            </a:r>
            <a:r>
              <a:rPr lang="zh-CN" altLang="en-US" sz="2400" dirty="0" smtClean="0">
                <a:solidFill>
                  <a:schemeClr val="bg2"/>
                </a:solidFill>
              </a:rPr>
              <a:t>：介绍了函数的定义、参数传递、返回值、变量作用域、匿名函数、递归函数和几个特殊函数；</a:t>
            </a:r>
            <a:endParaRPr lang="en-US" altLang="zh-CN" sz="2400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内置函数</a:t>
            </a:r>
            <a:r>
              <a:rPr lang="zh-CN" altLang="en-US" sz="2400" dirty="0">
                <a:solidFill>
                  <a:schemeClr val="bg2"/>
                </a:solidFill>
              </a:rPr>
              <a:t>：列举了部分常用内置函数</a:t>
            </a:r>
            <a:r>
              <a:rPr lang="zh-CN" altLang="en-US" sz="2400" dirty="0" smtClean="0">
                <a:solidFill>
                  <a:schemeClr val="bg2"/>
                </a:solidFill>
              </a:rPr>
              <a:t>。</a:t>
            </a:r>
            <a:endParaRPr lang="en-US" altLang="zh-CN" sz="2400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命名</a:t>
            </a:r>
            <a:r>
              <a:rPr lang="zh-CN" altLang="en-US" sz="2400" dirty="0" smtClean="0">
                <a:solidFill>
                  <a:srgbClr val="FF0000"/>
                </a:solidFill>
              </a:rPr>
              <a:t>空间</a:t>
            </a:r>
            <a:r>
              <a:rPr lang="en-US" altLang="zh-CN" sz="2400" dirty="0" smtClean="0">
                <a:solidFill>
                  <a:srgbClr val="FF0000"/>
                </a:solidFill>
              </a:rPr>
              <a:t>:  </a:t>
            </a:r>
            <a:r>
              <a:rPr lang="zh-CN" altLang="zh-CN" sz="2400" dirty="0" smtClean="0">
                <a:solidFill>
                  <a:schemeClr val="bg2"/>
                </a:solidFill>
              </a:rPr>
              <a:t>防止</a:t>
            </a:r>
            <a:r>
              <a:rPr lang="zh-CN" altLang="en-US" sz="2400" dirty="0">
                <a:solidFill>
                  <a:schemeClr val="bg2"/>
                </a:solidFill>
              </a:rPr>
              <a:t>同一个作用域里</a:t>
            </a:r>
            <a:r>
              <a:rPr lang="zh-CN" altLang="zh-CN" sz="2400">
                <a:solidFill>
                  <a:schemeClr val="bg2"/>
                </a:solidFill>
              </a:rPr>
              <a:t>命名</a:t>
            </a:r>
            <a:r>
              <a:rPr lang="zh-CN" altLang="zh-CN" sz="2400" smtClean="0">
                <a:solidFill>
                  <a:schemeClr val="bg2"/>
                </a:solidFill>
              </a:rPr>
              <a:t>冲突</a:t>
            </a:r>
            <a:r>
              <a:rPr lang="zh-CN" altLang="en-US" sz="2400" smtClean="0">
                <a:solidFill>
                  <a:schemeClr val="bg2"/>
                </a:solidFill>
              </a:rPr>
              <a:t>。</a:t>
            </a:r>
            <a:endParaRPr lang="zh-CN" altLang="en-US" sz="2400" dirty="0" smtClean="0">
              <a:solidFill>
                <a:schemeClr val="bg2"/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小结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90872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函数调用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16031" y="1844824"/>
            <a:ext cx="6912768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调用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格式：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lang="zh-CN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名（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实际</a:t>
            </a:r>
            <a:r>
              <a:rPr lang="zh-CN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参数</a:t>
            </a: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表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zh-CN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</a:t>
            </a:r>
            <a:endParaRPr lang="zh-CN" altLang="zh-CN" sz="20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16031" y="2924944"/>
            <a:ext cx="6696744" cy="258445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例：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)/3.0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(input("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请输入三个数：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"))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三个数平均值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=%f"%(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为函数调用</a:t>
            </a:r>
            <a:endParaRPr lang="zh-C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16165" y="5613047"/>
            <a:ext cx="3672408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运行结果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请输入三个数：</a:t>
            </a:r>
            <a:r>
              <a:rPr lang="en-US" altLang="zh-CN" sz="16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1,2,3</a:t>
            </a:r>
            <a:endParaRPr lang="en-US" altLang="zh-CN" sz="1600" dirty="0">
              <a:solidFill>
                <a:schemeClr val="bg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三个数平均值</a:t>
            </a:r>
            <a:r>
              <a:rPr lang="en-US" altLang="zh-CN" sz="1600" dirty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=2.000000</a:t>
            </a:r>
            <a:endParaRPr lang="en-US" altLang="zh-CN" sz="1600" dirty="0">
              <a:solidFill>
                <a:schemeClr val="bg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1256700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 smtClean="0">
                <a:solidFill>
                  <a:schemeClr val="tx1"/>
                </a:solidFill>
              </a:rPr>
              <a:t>函数参数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52809" y="2349143"/>
            <a:ext cx="8496944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/>
              <a:t>     </a:t>
            </a:r>
            <a:r>
              <a:rPr lang="zh-CN" altLang="zh-CN" sz="2000" dirty="0" smtClean="0">
                <a:latin typeface="+mn-ea"/>
                <a:ea typeface="+mn-ea"/>
              </a:rPr>
              <a:t>定义</a:t>
            </a:r>
            <a:r>
              <a:rPr lang="zh-CN" altLang="zh-CN" sz="2000" dirty="0">
                <a:latin typeface="+mn-ea"/>
                <a:ea typeface="+mn-ea"/>
              </a:rPr>
              <a:t>时的参数称为形式参数（</a:t>
            </a:r>
            <a:r>
              <a:rPr lang="zh-CN" altLang="zh-CN" sz="2000" b="1" dirty="0">
                <a:solidFill>
                  <a:srgbClr val="00B050"/>
                </a:solidFill>
                <a:latin typeface="+mn-ea"/>
                <a:ea typeface="+mn-ea"/>
              </a:rPr>
              <a:t>形参</a:t>
            </a:r>
            <a:r>
              <a:rPr lang="zh-CN" altLang="zh-CN" sz="2000" dirty="0">
                <a:latin typeface="+mn-ea"/>
                <a:ea typeface="+mn-ea"/>
              </a:rPr>
              <a:t>），调用时的参数称为实际参数（</a:t>
            </a:r>
            <a:r>
              <a:rPr lang="zh-CN" altLang="zh-CN" sz="2000" b="1" dirty="0">
                <a:solidFill>
                  <a:srgbClr val="00B050"/>
                </a:solidFill>
                <a:latin typeface="+mn-ea"/>
                <a:ea typeface="+mn-ea"/>
              </a:rPr>
              <a:t>实参</a:t>
            </a:r>
            <a:r>
              <a:rPr lang="zh-CN" altLang="zh-CN" sz="2000" dirty="0" smtClean="0">
                <a:latin typeface="+mn-ea"/>
                <a:ea typeface="+mn-ea"/>
              </a:rPr>
              <a:t>），</a:t>
            </a:r>
            <a:r>
              <a:rPr lang="zh-CN" altLang="en-US" sz="2000" dirty="0" smtClean="0">
                <a:latin typeface="+mn-ea"/>
                <a:ea typeface="+mn-ea"/>
              </a:rPr>
              <a:t>函数调用</a:t>
            </a:r>
            <a:r>
              <a:rPr lang="zh-CN" altLang="zh-CN" sz="2000" dirty="0" smtClean="0">
                <a:latin typeface="+mn-ea"/>
                <a:ea typeface="+mn-ea"/>
              </a:rPr>
              <a:t>通常</a:t>
            </a:r>
            <a:r>
              <a:rPr lang="zh-CN" altLang="zh-CN" sz="2000" dirty="0">
                <a:latin typeface="+mn-ea"/>
                <a:ea typeface="+mn-ea"/>
              </a:rPr>
              <a:t>有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值传递</a:t>
            </a:r>
            <a:r>
              <a:rPr lang="zh-CN" altLang="zh-CN" sz="2000" dirty="0">
                <a:latin typeface="+mn-ea"/>
                <a:ea typeface="+mn-ea"/>
              </a:rPr>
              <a:t>和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址传递</a:t>
            </a:r>
            <a:r>
              <a:rPr lang="zh-CN" altLang="zh-CN" sz="2000" dirty="0">
                <a:latin typeface="+mn-ea"/>
                <a:ea typeface="+mn-ea"/>
              </a:rPr>
              <a:t>两种参数传递方式。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91485" y="3717503"/>
            <a:ext cx="8273359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  <a:ea typeface="+mn-ea"/>
              </a:rPr>
              <a:t>(1)</a:t>
            </a:r>
            <a:r>
              <a:rPr lang="zh-CN" altLang="zh-CN" sz="2000" dirty="0" smtClean="0">
                <a:latin typeface="+mn-ea"/>
                <a:ea typeface="+mn-ea"/>
              </a:rPr>
              <a:t>值</a:t>
            </a:r>
            <a:r>
              <a:rPr lang="zh-CN" altLang="zh-CN" sz="2000" dirty="0">
                <a:latin typeface="+mn-ea"/>
                <a:ea typeface="+mn-ea"/>
              </a:rPr>
              <a:t>传递方式</a:t>
            </a:r>
            <a:endParaRPr lang="zh-CN" altLang="zh-CN" sz="2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  <a:ea typeface="+mn-ea"/>
              </a:rPr>
              <a:t>    </a:t>
            </a:r>
            <a:r>
              <a:rPr lang="zh-CN" altLang="zh-CN" sz="2000" dirty="0" smtClean="0">
                <a:latin typeface="+mn-ea"/>
                <a:ea typeface="+mn-ea"/>
              </a:rPr>
              <a:t>函数</a:t>
            </a:r>
            <a:r>
              <a:rPr lang="zh-CN" altLang="zh-CN" sz="2000" dirty="0">
                <a:latin typeface="+mn-ea"/>
                <a:ea typeface="+mn-ea"/>
              </a:rPr>
              <a:t>调用时，会为形参分配与实参不同的内存单元，并将实参的值</a:t>
            </a:r>
            <a:r>
              <a:rPr lang="zh-CN" altLang="zh-CN" sz="2000" dirty="0">
                <a:solidFill>
                  <a:srgbClr val="0000FF"/>
                </a:solidFill>
                <a:latin typeface="+mn-ea"/>
                <a:ea typeface="+mn-ea"/>
              </a:rPr>
              <a:t>复制</a:t>
            </a:r>
            <a:r>
              <a:rPr lang="zh-CN" altLang="zh-CN" sz="2000" dirty="0">
                <a:latin typeface="+mn-ea"/>
                <a:ea typeface="+mn-ea"/>
              </a:rPr>
              <a:t>给</a:t>
            </a:r>
            <a:r>
              <a:rPr lang="zh-CN" altLang="zh-CN" sz="2000" dirty="0" smtClean="0">
                <a:latin typeface="+mn-ea"/>
                <a:ea typeface="+mn-ea"/>
              </a:rPr>
              <a:t>形参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r>
              <a:rPr lang="zh-CN" altLang="zh-CN" sz="2000" dirty="0">
                <a:latin typeface="+mn-ea"/>
                <a:ea typeface="+mn-ea"/>
              </a:rPr>
              <a:t>在函数体内</a:t>
            </a: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形参的改变对实参没有任何影响</a:t>
            </a:r>
            <a:r>
              <a:rPr lang="zh-CN" altLang="zh-CN" sz="2000" dirty="0" smtClean="0">
                <a:latin typeface="+mn-ea"/>
                <a:ea typeface="+mn-ea"/>
              </a:rPr>
              <a:t>，传值</a:t>
            </a:r>
            <a:r>
              <a:rPr lang="zh-CN" altLang="zh-CN" sz="2000" dirty="0">
                <a:latin typeface="+mn-ea"/>
                <a:ea typeface="+mn-ea"/>
              </a:rPr>
              <a:t>的实参数据一般是数字、字符串或</a:t>
            </a:r>
            <a:r>
              <a:rPr lang="zh-CN" altLang="zh-CN" sz="2000" dirty="0" smtClean="0">
                <a:latin typeface="+mn-ea"/>
                <a:ea typeface="+mn-ea"/>
              </a:rPr>
              <a:t>元组等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zh-CN" altLang="en-US" sz="2000" dirty="0" smtClean="0">
              <a:solidFill>
                <a:srgbClr val="0000FF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71573" y="1304196"/>
            <a:ext cx="8273359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 值</a:t>
            </a:r>
            <a:r>
              <a:rPr lang="zh-CN" altLang="zh-CN" sz="2000" dirty="0" smtClean="0">
                <a:latin typeface="+mn-ea"/>
                <a:ea typeface="+mn-ea"/>
              </a:rPr>
              <a:t>传递方式</a:t>
            </a:r>
            <a:r>
              <a:rPr lang="zh-CN" altLang="en-US" sz="2000" dirty="0" smtClean="0">
                <a:latin typeface="+mn-ea"/>
                <a:ea typeface="+mn-ea"/>
              </a:rPr>
              <a:t>示例   </a:t>
            </a:r>
            <a:endParaRPr lang="zh-CN" altLang="en-US" sz="2000" dirty="0" smtClean="0">
              <a:solidFill>
                <a:srgbClr val="0000FF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35506" y="2061275"/>
            <a:ext cx="8294307" cy="258445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swap(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y,x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print("x=",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x,"y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=",y)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(input("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请输入两个数：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"))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swap(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print("a=",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a,"b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=",b)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35242" y="4797152"/>
            <a:ext cx="3428853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运行结果：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请输入两个数：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1,2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x= 2 y= 1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a= 1 b= 2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528" y="1268765"/>
            <a:ext cx="8486775" cy="9361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 smtClean="0">
                <a:solidFill>
                  <a:schemeClr val="tx1"/>
                </a:solidFill>
              </a:rPr>
              <a:t>函数参数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19730" y="2349143"/>
            <a:ext cx="8273359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  <a:ea typeface="+mn-ea"/>
              </a:rPr>
              <a:t>(2)</a:t>
            </a:r>
            <a:r>
              <a:rPr lang="zh-CN" altLang="en-US" sz="2000" dirty="0" smtClean="0">
                <a:latin typeface="+mn-ea"/>
                <a:ea typeface="+mn-ea"/>
              </a:rPr>
              <a:t>址</a:t>
            </a:r>
            <a:r>
              <a:rPr lang="zh-CN" altLang="zh-CN" sz="2000" dirty="0" smtClean="0">
                <a:latin typeface="+mn-ea"/>
                <a:ea typeface="+mn-ea"/>
              </a:rPr>
              <a:t>传递</a:t>
            </a:r>
            <a:r>
              <a:rPr lang="zh-CN" altLang="zh-CN" sz="2000" dirty="0">
                <a:latin typeface="+mn-ea"/>
                <a:ea typeface="+mn-ea"/>
              </a:rPr>
              <a:t>方式</a:t>
            </a:r>
            <a:endParaRPr lang="zh-CN" altLang="zh-CN" sz="2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    函数调用时，将</a:t>
            </a:r>
            <a:r>
              <a:rPr lang="zh-CN" altLang="en-US" sz="2000" dirty="0">
                <a:latin typeface="+mn-ea"/>
                <a:ea typeface="+mn-ea"/>
              </a:rPr>
              <a:t>实参的</a:t>
            </a:r>
            <a:r>
              <a:rPr lang="zh-CN" altLang="en-US" sz="2000" b="1" dirty="0">
                <a:solidFill>
                  <a:srgbClr val="00B050"/>
                </a:solidFill>
                <a:latin typeface="+mn-ea"/>
                <a:ea typeface="+mn-ea"/>
              </a:rPr>
              <a:t>地址</a:t>
            </a:r>
            <a:r>
              <a:rPr lang="zh-CN" altLang="en-US" sz="2000" dirty="0">
                <a:latin typeface="+mn-ea"/>
                <a:ea typeface="+mn-ea"/>
              </a:rPr>
              <a:t>传递给形参，形参和实参占用</a:t>
            </a:r>
            <a:r>
              <a:rPr lang="zh-CN" altLang="en-US" sz="2000" b="1" dirty="0">
                <a:solidFill>
                  <a:srgbClr val="00B050"/>
                </a:solidFill>
                <a:latin typeface="+mn-ea"/>
                <a:ea typeface="+mn-ea"/>
              </a:rPr>
              <a:t>同一段内存单元</a:t>
            </a:r>
            <a:r>
              <a:rPr lang="zh-CN" altLang="en-US" sz="2000" dirty="0">
                <a:latin typeface="+mn-ea"/>
                <a:ea typeface="+mn-ea"/>
              </a:rPr>
              <a:t>，在函数体内</a:t>
            </a: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形参的改变也就意味着对实参的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改变</a:t>
            </a:r>
            <a:r>
              <a:rPr lang="zh-CN" altLang="en-US" sz="2000" dirty="0" smtClean="0">
                <a:latin typeface="+mn-ea"/>
                <a:ea typeface="+mn-ea"/>
              </a:rPr>
              <a:t>。显然</a:t>
            </a:r>
            <a:r>
              <a:rPr lang="zh-CN" altLang="en-US" sz="2000" dirty="0">
                <a:latin typeface="+mn-ea"/>
                <a:ea typeface="+mn-ea"/>
              </a:rPr>
              <a:t>，这种方式要求实参是可变对象，故传址的实参数据一般是</a:t>
            </a: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列表或字典</a:t>
            </a:r>
            <a:r>
              <a:rPr lang="zh-CN" altLang="en-US" sz="2000" dirty="0">
                <a:latin typeface="+mn-ea"/>
                <a:ea typeface="+mn-ea"/>
              </a:rPr>
              <a:t>等。</a:t>
            </a:r>
            <a:endParaRPr lang="zh-CN" altLang="en-US" sz="2000" dirty="0">
              <a:solidFill>
                <a:srgbClr val="0000FF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99105" y="1124744"/>
            <a:ext cx="8273359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+mn-ea"/>
                <a:ea typeface="+mn-ea"/>
              </a:rPr>
              <a:t>址</a:t>
            </a:r>
            <a:r>
              <a:rPr lang="zh-CN" altLang="zh-CN" dirty="0" smtClean="0">
                <a:latin typeface="+mn-ea"/>
                <a:ea typeface="+mn-ea"/>
              </a:rPr>
              <a:t>传递方式</a:t>
            </a:r>
            <a:r>
              <a:rPr lang="zh-CN" altLang="en-US" dirty="0" smtClean="0">
                <a:latin typeface="+mn-ea"/>
                <a:ea typeface="+mn-ea"/>
              </a:rPr>
              <a:t>示例   </a:t>
            </a:r>
            <a:endParaRPr lang="zh-CN" altLang="en-US" dirty="0" smtClean="0">
              <a:solidFill>
                <a:srgbClr val="0000FF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07514" y="1916832"/>
            <a:ext cx="8294307" cy="258445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change(List):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CN" sz="1800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List.append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(4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#</a:t>
            </a:r>
            <a:r>
              <a:rPr lang="zh-CN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在函数体内增加了一个元素</a:t>
            </a:r>
            <a:endParaRPr lang="zh-CN" altLang="en-US" sz="18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函数内：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",List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en-US" altLang="zh-CN" sz="18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mylist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=[1,2,3]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change(</a:t>
            </a:r>
            <a:r>
              <a:rPr lang="en-US" altLang="zh-CN" sz="1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mylist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print("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函数外：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",</a:t>
            </a:r>
            <a:r>
              <a:rPr lang="en-US" altLang="zh-CN" sz="1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mylist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07224" y="4941287"/>
            <a:ext cx="3428853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运行结果：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函数内：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[1, 2, 3, 4]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函数外：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[1, 2, 3, 4]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3095" y="1155065"/>
            <a:ext cx="8486775" cy="60833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函数</a:t>
            </a:r>
            <a:r>
              <a:rPr lang="zh-CN" altLang="zh-CN" sz="2800" dirty="0">
                <a:solidFill>
                  <a:schemeClr val="tx1"/>
                </a:solidFill>
              </a:rPr>
              <a:t>的默认参数</a:t>
            </a:r>
            <a:endParaRPr lang="zh-CN" altLang="zh-CN" sz="28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20060" y="1844425"/>
            <a:ext cx="8273359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latin typeface="+mn-ea"/>
                <a:ea typeface="+mn-ea"/>
              </a:rPr>
              <a:t>    </a:t>
            </a:r>
            <a:r>
              <a:rPr lang="zh-CN" altLang="zh-CN" sz="2000" dirty="0" smtClean="0">
                <a:latin typeface="+mn-ea"/>
                <a:ea typeface="+mn-ea"/>
              </a:rPr>
              <a:t>若</a:t>
            </a:r>
            <a:r>
              <a:rPr lang="zh-CN" altLang="zh-CN" sz="2000" dirty="0">
                <a:latin typeface="+mn-ea"/>
                <a:ea typeface="+mn-ea"/>
              </a:rPr>
              <a:t>函数调用时未传递实参，则按定义时的默认参数进行计算</a:t>
            </a:r>
            <a:r>
              <a:rPr lang="zh-CN" altLang="zh-CN" sz="2000" dirty="0" smtClean="0">
                <a:latin typeface="+mn-ea"/>
                <a:ea typeface="+mn-ea"/>
              </a:rPr>
              <a:t>。</a:t>
            </a:r>
            <a:r>
              <a:rPr lang="zh-CN" altLang="en-US" sz="2000" dirty="0" smtClean="0">
                <a:latin typeface="+mn-ea"/>
                <a:ea typeface="+mn-ea"/>
              </a:rPr>
              <a:t>用法参考示例：</a:t>
            </a:r>
            <a:endParaRPr lang="zh-CN" altLang="en-US" sz="2000" dirty="0" smtClean="0">
              <a:solidFill>
                <a:srgbClr val="0000FF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99105" y="2632844"/>
            <a:ext cx="8294307" cy="216852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printInfo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name,age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=20):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print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zh-CN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姓名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:",name,"</a:t>
            </a:r>
            <a:r>
              <a:rPr lang="zh-CN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年龄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:",age)</a:t>
            </a:r>
            <a:endParaRPr lang="zh-CN" altLang="zh-CN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printInfo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(name="Zhang")        #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此时按默认年龄参数输出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printInfo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(name="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Fang",age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=22)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printInfo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(age=18,name="Wang")  #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按参数名传入参数时，参数顺序可以任意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62981" y="4941674"/>
            <a:ext cx="3428853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运行结果：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姓名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Zhang </a:t>
            </a:r>
            <a:r>
              <a:rPr lang="zh-CN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年龄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20</a:t>
            </a:r>
            <a:endParaRPr lang="zh-CN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姓名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Fang </a:t>
            </a:r>
            <a:r>
              <a:rPr lang="zh-CN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年龄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22</a:t>
            </a:r>
            <a:endParaRPr lang="zh-CN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姓名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Wang </a:t>
            </a:r>
            <a:r>
              <a:rPr lang="zh-CN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年龄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18</a:t>
            </a: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9667" y="452438"/>
            <a:ext cx="10390717" cy="6477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1.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400000000000000" charset="-122"/>
                <a:ea typeface="微软雅黑" panose="020B0400000000000000" charset="-122"/>
                <a:cs typeface="微软雅黑" panose="020B0400000000000000" charset="-122"/>
              </a:rPr>
              <a:t>函数</a:t>
            </a:r>
            <a:endParaRPr lang="zh-CN" altLang="en-US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400000000000000" charset="-122"/>
              <a:ea typeface="微软雅黑" panose="020B0400000000000000" charset="-122"/>
              <a:cs typeface="微软雅黑" panose="020B0400000000000000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28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28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0"/>
  <p:tag name="KSO_WM_TAG_VERSION" val="1.0"/>
  <p:tag name="KSO_WM_BEAUTIFY_FLAG" val="#wm#"/>
  <p:tag name="KSO_WM_TEMPLATE_CATEGORY" val="custom"/>
  <p:tag name="KSO_WM_TEMPLATE_INDEX" val="20218281"/>
  <p:tag name="KSO_WM_TEMPLATE_THUMBS_INDEX" val="1、2、3、4、5、6、7、8、9、10、11、12、13、14、15、16、17、18、19、20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1371_1*i*4"/>
  <p:tag name="KSO_WM_TEMPLATE_CATEGORY" val="diagram"/>
  <p:tag name="KSO_WM_TEMPLATE_INDEX" val="20201371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1371_1*i*1"/>
  <p:tag name="KSO_WM_TEMPLATE_CATEGORY" val="diagram"/>
  <p:tag name="KSO_WM_TEMPLATE_INDEX" val="20201371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</p:tagLst>
</file>

<file path=ppt/tags/tag114.xml><?xml version="1.0" encoding="utf-8"?>
<p:tagLst xmlns:p="http://schemas.openxmlformats.org/presentationml/2006/main">
  <p:tag name="KSO_WM_UNIT_ISCONTENTS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1371_1*a*1"/>
  <p:tag name="KSO_WM_TEMPLATE_CATEGORY" val="diagram"/>
  <p:tag name="KSO_WM_TEMPLATE_INDEX" val="20201371"/>
  <p:tag name="KSO_WM_UNIT_LAYERLEVEL" val="1"/>
  <p:tag name="KSO_WM_TAG_VERSION" val="1.0"/>
  <p:tag name="KSO_WM_BEAUTIFY_FLAG" val="#wm#"/>
  <p:tag name="KSO_WM_UNIT_PRESET_TEXT" val="产品更新换代较快&#13;如何持续的研发新产品？"/>
  <p:tag name="KSO_WM_UNIT_ISNUMDGMTITLE" val="0"/>
  <p:tag name="KSO_WM_UNIT_TEXT_FILL_FORE_SCHEMECOLOR_INDEX_BRIGHTNESS" val="0"/>
  <p:tag name="KSO_WM_UNIT_TEXT_FILL_FORE_SCHEMECOLOR_INDEX" val="14"/>
  <p:tag name="KSO_WM_UNIT_TEXT_FILL_TYPE" val="1"/>
</p:tagLst>
</file>

<file path=ppt/tags/tag115.xml><?xml version="1.0" encoding="utf-8"?>
<p:tagLst xmlns:p="http://schemas.openxmlformats.org/presentationml/2006/main">
  <p:tag name="KSO_WM_SLIDE_ID" val="diagram20201371_1"/>
  <p:tag name="KSO_WM_TEMPLATE_SUBCATEGORY" val="0"/>
  <p:tag name="KSO_WM_SLIDE_TYPE" val="text"/>
  <p:tag name="KSO_WM_SLIDE_SUBTYPE" val="pureTxt"/>
  <p:tag name="KSO_WM_SLIDE_ITEM_CNT" val="0"/>
  <p:tag name="KSO_WM_SLIDE_INDEX" val="1"/>
  <p:tag name="KSO_WM_SLIDE_SIZE" val="960*540"/>
  <p:tag name="KSO_WM_SLIDE_POSITION" val="0*0"/>
  <p:tag name="KSO_WM_TAG_VERSION" val="1.0"/>
  <p:tag name="KSO_WM_BEAUTIFY_FLAG" val="#wm#"/>
  <p:tag name="KSO_WM_TEMPLATE_CATEGORY" val="diagram"/>
  <p:tag name="KSO_WM_TEMPLATE_INDEX" val="20201371"/>
  <p:tag name="KSO_WM_SLIDE_LAYOUT" val="a"/>
  <p:tag name="KSO_WM_SLIDE_LAYOUT_CNT" val="1"/>
  <p:tag name="KSO_WM_TEMPLATE_MASTER_TYPE" val="0"/>
  <p:tag name="KSO_WM_TEMPLATE_COLOR_TYPE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i*1"/>
  <p:tag name="KSO_WM_TEMPLATE_CATEGORY" val="chip"/>
  <p:tag name="KSO_WM_TEMPLATE_INDEX" val="20220692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1"/>
  <p:tag name="KSO_WM_UNIT_DEFAULT_FONT" val="48;60;2"/>
  <p:tag name="KSO_WM_UNIT_BLOCK" val="0"/>
  <p:tag name="KSO_WM_UNIT_SM_LIMIT_TYPE" val="2"/>
  <p:tag name="KSO_WM_UNIT_DEC_AREA_ID" val="f61b9c374cfb4ccea471814e6da4ddc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618a14af18adb49c6c1f2541"/>
  <p:tag name="KSO_WM_CHIP_XID" val="618a14af18adb49c6c1f253b"/>
  <p:tag name="KSO_WM_UNIT_USESOURCEFORMAT_APPLY" val="1"/>
  <p:tag name="KSO_WM_UNIT_TEXT_FILL_FORE_SCHEMECOLOR_INDEX_BRIGHTNESS" val="0"/>
  <p:tag name="KSO_WM_UNIT_TEXT_FILL_FORE_SCHEMECOLOR_INDEX" val="5"/>
  <p:tag name="KSO_WM_UNIT_TEXT_FILL_TYPE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a*1"/>
  <p:tag name="KSO_WM_TEMPLATE_CATEGORY" val="chip"/>
  <p:tag name="KSO_WM_TEMPLATE_INDEX" val="20220692"/>
  <p:tag name="KSO_WM_UNIT_LAYERLEVEL" val="1"/>
  <p:tag name="KSO_WM_TAG_VERSION" val="1.0"/>
  <p:tag name="KSO_WM_BEAUTIFY_FLAG" val="#wm#"/>
  <p:tag name="KSO_WM_UNIT_ISCONTENTSTITLE" val="1"/>
  <p:tag name="KSO_WM_UNIT_ISNUMDGMTITLE" val="0"/>
  <p:tag name="KSO_WM_UNIT_PRESET_TEXT" val="目录"/>
  <p:tag name="KSO_WM_UNIT_NOCLEAR" val="0"/>
  <p:tag name="KSO_WM_UNIT_VALUE" val="3"/>
  <p:tag name="KSO_WM_DIAGRAM_GROUP_CODE" val="l1-1"/>
  <p:tag name="KSO_WM_UNIT_TYPE" val="a"/>
  <p:tag name="KSO_WM_UNIT_INDEX" val="1"/>
  <p:tag name="KSO_WM_UNIT_DEFAULT_FONT" val="48;54;2"/>
  <p:tag name="KSO_WM_UNIT_BLOCK" val="0"/>
  <p:tag name="KSO_WM_UNIT_SM_LIMIT_TYPE" val="2"/>
  <p:tag name="KSO_WM_UNIT_DEC_AREA_ID" val="3ee5c923332148cead7cf7ebbe7759c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618a14af18adb49c6c1f2541"/>
  <p:tag name="KSO_WM_CHIP_XID" val="618a14af18adb49c6c1f253b"/>
  <p:tag name="KSO_WM_UNIT_USESOURCEFORMAT_APPLY" val="1"/>
  <p:tag name="KSO_WM_UNIT_TEXT_FILL_FORE_SCHEMECOLOR_INDEX" val="5"/>
  <p:tag name="KSO_WM_UNIT_TEXT_FILL_TYPE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i*1_1_1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1"/>
  <p:tag name="KSO_WM_UNIT_BLOCK" val="0"/>
  <p:tag name="KSO_WM_UNIT_SM_LIMIT_TYPE" val="2"/>
  <p:tag name="KSO_WM_UNIT_DEC_AREA_ID" val="4394982d87aa49f38966d08af29a758f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  <p:tag name="KSO_WM_UNIT_LINE_FORE_SCHEMECOLOR_INDEX_BRIGHTNESS" val="0"/>
  <p:tag name="KSO_WM_UNIT_LINE_FORE_SCHEMECOLOR_INDEX" val="5"/>
  <p:tag name="KSO_WM_UNIT_LINE_FILL_TYPE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i*1_1_2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DIAGRAM_GROUP_CODE" val="l1-1"/>
  <p:tag name="KSO_WM_UNIT_SUBTYPE" val="d"/>
  <p:tag name="KSO_WM_UNIT_TYPE" val="l_h_i"/>
  <p:tag name="KSO_WM_UNIT_INDEX" val="1_1_2"/>
  <p:tag name="KSO_WM_UNIT_BLOCK" val="0"/>
  <p:tag name="KSO_WM_UNIT_SM_LIMIT_TYPE" val="2"/>
  <p:tag name="KSO_WM_UNIT_DEC_AREA_ID" val="2c1e0640eb9b4f69bc24ba02db22195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f*1_1_1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UNIT_SUBTYPE" val="a"/>
  <p:tag name="KSO_WM_UNIT_PRESET_TEXT" val="添加你的文本"/>
  <p:tag name="KSO_WM_UNIT_NOCLEAR" val="0"/>
  <p:tag name="KSO_WM_DIAGRAM_GROUP_CODE" val="l1-1"/>
  <p:tag name="KSO_WM_UNIT_TYPE" val="l_h_f"/>
  <p:tag name="KSO_WM_UNIT_INDEX" val="1_1_1"/>
  <p:tag name="KSO_WM_UNIT_BLOCK" val="0"/>
  <p:tag name="KSO_WM_UNIT_SM_LIMIT_TYPE" val="2"/>
  <p:tag name="KSO_WM_UNIT_DEC_AREA_ID" val="d194001a308e4acabd058aa155798e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  <p:tag name="KSO_WM_UNIT_TEXT_FILL_FORE_SCHEMECOLOR_INDEX_BRIGHTNESS" val="0"/>
  <p:tag name="KSO_WM_UNIT_TEXT_FILL_FORE_SCHEMECOLOR_INDEX" val="13"/>
  <p:tag name="KSO_WM_UNIT_TEXT_FILL_TYPE" val="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i*1_2_1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1"/>
  <p:tag name="KSO_WM_UNIT_BLOCK" val="0"/>
  <p:tag name="KSO_WM_UNIT_SM_LIMIT_TYPE" val="2"/>
  <p:tag name="KSO_WM_UNIT_DEC_AREA_ID" val="3b855606df81403a91c80d82e8f672c8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  <p:tag name="KSO_WM_UNIT_LINE_FORE_SCHEMECOLOR_INDEX_BRIGHTNESS" val="0"/>
  <p:tag name="KSO_WM_UNIT_LINE_FORE_SCHEMECOLOR_INDEX" val="5"/>
  <p:tag name="KSO_WM_UNIT_LINE_FILL_TYPE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i*1_2_2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DIAGRAM_GROUP_CODE" val="l1-1"/>
  <p:tag name="KSO_WM_UNIT_SUBTYPE" val="d"/>
  <p:tag name="KSO_WM_UNIT_TYPE" val="l_h_i"/>
  <p:tag name="KSO_WM_UNIT_INDEX" val="1_2_2"/>
  <p:tag name="KSO_WM_UNIT_BLOCK" val="0"/>
  <p:tag name="KSO_WM_UNIT_SM_LIMIT_TYPE" val="2"/>
  <p:tag name="KSO_WM_UNIT_DEC_AREA_ID" val="a50651fe0fe343a1b4039640e52e970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f*1_2_1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UNIT_SUBTYPE" val="a"/>
  <p:tag name="KSO_WM_UNIT_PRESET_TEXT" val="添加你的文本"/>
  <p:tag name="KSO_WM_UNIT_NOCLEAR" val="0"/>
  <p:tag name="KSO_WM_DIAGRAM_GROUP_CODE" val="l1-1"/>
  <p:tag name="KSO_WM_UNIT_TYPE" val="l_h_f"/>
  <p:tag name="KSO_WM_UNIT_INDEX" val="1_2_1"/>
  <p:tag name="KSO_WM_UNIT_BLOCK" val="0"/>
  <p:tag name="KSO_WM_UNIT_SM_LIMIT_TYPE" val="2"/>
  <p:tag name="KSO_WM_UNIT_DEC_AREA_ID" val="792678344a5e4a2b9b0452a65db1b5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  <p:tag name="KSO_WM_UNIT_TEXT_FILL_FORE_SCHEMECOLOR_INDEX_BRIGHTNESS" val="0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i*1_3_1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BLOCK" val="0"/>
  <p:tag name="KSO_WM_UNIT_SM_LIMIT_TYPE" val="2"/>
  <p:tag name="KSO_WM_UNIT_DEC_AREA_ID" val="02b3f2aff7ae4e4d8fe459d75213d3a8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  <p:tag name="KSO_WM_UNIT_LINE_FORE_SCHEMECOLOR_INDEX_BRIGHTNESS" val="0"/>
  <p:tag name="KSO_WM_UNIT_LINE_FORE_SCHEMECOLOR_INDEX" val="5"/>
  <p:tag name="KSO_WM_UNIT_LINE_FILL_TYPE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i*1_3_2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DIAGRAM_GROUP_CODE" val="l1-1"/>
  <p:tag name="KSO_WM_UNIT_SUBTYPE" val="d"/>
  <p:tag name="KSO_WM_UNIT_TYPE" val="l_h_i"/>
  <p:tag name="KSO_WM_UNIT_INDEX" val="1_3_2"/>
  <p:tag name="KSO_WM_UNIT_BLOCK" val="0"/>
  <p:tag name="KSO_WM_UNIT_SM_LIMIT_TYPE" val="2"/>
  <p:tag name="KSO_WM_UNIT_DEC_AREA_ID" val="c684347e8091426698e9f49fa540f98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hip20220692_2*l_h_f*1_3_1"/>
  <p:tag name="KSO_WM_TEMPLATE_CATEGORY" val="chip"/>
  <p:tag name="KSO_WM_TEMPLATE_INDEX" val="20220692"/>
  <p:tag name="KSO_WM_UNIT_LAYERLEVEL" val="1_1_1"/>
  <p:tag name="KSO_WM_TAG_VERSION" val="1.0"/>
  <p:tag name="KSO_WM_BEAUTIFY_FLAG" val="#wm#"/>
  <p:tag name="KSO_WM_UNIT_SUBTYPE" val="a"/>
  <p:tag name="KSO_WM_UNIT_PRESET_TEXT" val="添加你的文本"/>
  <p:tag name="KSO_WM_UNIT_NOCLEAR" val="0"/>
  <p:tag name="KSO_WM_DIAGRAM_GROUP_CODE" val="l1-1"/>
  <p:tag name="KSO_WM_UNIT_TYPE" val="l_h_f"/>
  <p:tag name="KSO_WM_UNIT_INDEX" val="1_3_1"/>
  <p:tag name="KSO_WM_UNIT_BLOCK" val="0"/>
  <p:tag name="KSO_WM_UNIT_SM_LIMIT_TYPE" val="2"/>
  <p:tag name="KSO_WM_UNIT_DEC_AREA_ID" val="3bc42665e8ca4e97912a7f9c6a63b29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IS_LAYOUT_DIAGRAM" val="1"/>
  <p:tag name="KSO_WM_CHIP_GROUPID" val="618a14af18adb49c6c1f2541"/>
  <p:tag name="KSO_WM_CHIP_XID" val="618a14af18adb49c6c1f253b"/>
  <p:tag name="KSO_WM_UNIT_USESOURCEFORMAT_APPLY" val="1"/>
  <p:tag name="KSO_WM_UNIT_TEXT_FILL_FORE_SCHEMECOLOR_INDEX_BRIGHTNESS" val="0"/>
  <p:tag name="KSO_WM_UNIT_TEXT_FILL_FORE_SCHEMECOLOR_INDEX" val="13"/>
  <p:tag name="KSO_WM_UNIT_TEXT_FILL_TYPE" val="1"/>
</p:tagLst>
</file>

<file path=ppt/tags/tag127.xml><?xml version="1.0" encoding="utf-8"?>
<p:tagLst xmlns:p="http://schemas.openxmlformats.org/presentationml/2006/main">
  <p:tag name="KSO_WM_SLIDE_ID" val="custom20218281_2"/>
  <p:tag name="KSO_WM_TEMPLATE_SUBCATEGORY" val="0"/>
  <p:tag name="KSO_WM_TEMPLATE_MASTER_TYPE" val="1"/>
  <p:tag name="KSO_WM_TEMPLATE_COLOR_TYPE" val="0"/>
  <p:tag name="KSO_WM_SLIDE_ITEM_CNT" val="3"/>
  <p:tag name="KSO_WM_SLIDE_INDEX" val="2"/>
  <p:tag name="KSO_WM_TAG_VERSION" val="1.0"/>
  <p:tag name="KSO_WM_BEAUTIFY_FLAG" val="#wm#"/>
  <p:tag name="KSO_WM_TEMPLATE_CATEGORY" val="custom"/>
  <p:tag name="KSO_WM_TEMPLATE_INDEX" val="20218281"/>
  <p:tag name="KSO_WM_SLIDE_TYPE" val="contents"/>
  <p:tag name="KSO_WM_SLIDE_SUBTYPE" val="diag"/>
  <p:tag name="KSO_WM_DIAGRAM_GROUP_CODE" val="l1-1"/>
  <p:tag name="KSO_WM_SLIDE_DIAGTYPE" val="l"/>
  <p:tag name="KSO_WM_SLIDE_LAYOUT" val="a_b_l"/>
  <p:tag name="KSO_WM_SLIDE_LAYOUT_CNT" val="1_1_1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COMMONDATA" val="eyJoZGlkIjoiOTNkOTU1ZTk0MzFhNGRiYWRkMmM4Y2NkZWE2MDdhNzAifQ==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heme/theme1.xml><?xml version="1.0" encoding="utf-8"?>
<a:theme xmlns:a="http://schemas.openxmlformats.org/drawingml/2006/main" name="yzx">
  <a:themeElements>
    <a:clrScheme name="yzx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yzx">
      <a:majorFont>
        <a:latin typeface="Tahoma"/>
        <a:ea typeface="黑体"/>
        <a:cs typeface=""/>
      </a:majorFont>
      <a:minorFont>
        <a:latin typeface="Tahom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yzx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zx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zx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yzx">
  <a:themeElements>
    <a:clrScheme name="yzx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yzx">
      <a:majorFont>
        <a:latin typeface="Tahoma"/>
        <a:ea typeface="黑体"/>
        <a:cs typeface=""/>
      </a:majorFont>
      <a:minorFont>
        <a:latin typeface="Tahom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yzx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zx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zx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zx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">
      <a:dk1>
        <a:sysClr val="windowText" lastClr="000000"/>
      </a:dk1>
      <a:lt1>
        <a:sysClr val="window" lastClr="FFFFFF"/>
      </a:lt1>
      <a:dk2>
        <a:srgbClr val="F5F7F8"/>
      </a:dk2>
      <a:lt2>
        <a:srgbClr val="FFFFFF"/>
      </a:lt2>
      <a:accent1>
        <a:srgbClr val="002060"/>
      </a:accent1>
      <a:accent2>
        <a:srgbClr val="1B3366"/>
      </a:accent2>
      <a:accent3>
        <a:srgbClr val="36466D"/>
      </a:accent3>
      <a:accent4>
        <a:srgbClr val="45546A"/>
      </a:accent4>
      <a:accent5>
        <a:srgbClr val="485B5D"/>
      </a:accent5>
      <a:accent6>
        <a:srgbClr val="4B6250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yzx</Template>
  <TotalTime>0</TotalTime>
  <Words>6262</Words>
  <Application>WPS 演示</Application>
  <PresentationFormat>全屏显示(4:3)</PresentationFormat>
  <Paragraphs>448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35</vt:i4>
      </vt:variant>
    </vt:vector>
  </HeadingPairs>
  <TitlesOfParts>
    <vt:vector size="55" baseType="lpstr">
      <vt:lpstr>Arial</vt:lpstr>
      <vt:lpstr>宋体</vt:lpstr>
      <vt:lpstr>Wingdings</vt:lpstr>
      <vt:lpstr>Tahoma</vt:lpstr>
      <vt:lpstr>黑体</vt:lpstr>
      <vt:lpstr>Times New Roman</vt:lpstr>
      <vt:lpstr>楷体_GB2312</vt:lpstr>
      <vt:lpstr>新宋体</vt:lpstr>
      <vt:lpstr>仿宋_GB2312</vt:lpstr>
      <vt:lpstr>微软雅黑</vt:lpstr>
      <vt:lpstr>Arial Unicode MS</vt:lpstr>
      <vt:lpstr>Calibri</vt:lpstr>
      <vt:lpstr>Cambria Math</vt:lpstr>
      <vt:lpstr>苹方 粗体</vt:lpstr>
      <vt:lpstr>Segoe Print</vt:lpstr>
      <vt:lpstr>汉仪粗黑 B5</vt:lpstr>
      <vt:lpstr>汉仪粗简黑简</vt:lpstr>
      <vt:lpstr>yzx</vt:lpstr>
      <vt:lpstr>1_yzx</vt:lpstr>
      <vt:lpstr>1_Office 主题​​</vt:lpstr>
      <vt:lpstr>PowerPoint 演示文稿</vt:lpstr>
      <vt:lpstr>PowerPoint 演示文稿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1.函数</vt:lpstr>
      <vt:lpstr>2.模块</vt:lpstr>
      <vt:lpstr>2.模块</vt:lpstr>
      <vt:lpstr>2.模块</vt:lpstr>
      <vt:lpstr>3.命名空间</vt:lpstr>
      <vt:lpstr>3.命名空间</vt:lpstr>
      <vt:lpstr>3.命名空间</vt:lpstr>
      <vt:lpstr>3.命名空间</vt:lpstr>
      <vt:lpstr>3.命名空间</vt:lpstr>
    </vt:vector>
  </TitlesOfParts>
  <Company>安徽工业大学计算机学院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AHUT-CYZ</dc:creator>
  <cp:lastModifiedBy>朱亚林</cp:lastModifiedBy>
  <cp:revision>402</cp:revision>
  <cp:lastPrinted>2411-12-30T00:00:00Z</cp:lastPrinted>
  <dcterms:created xsi:type="dcterms:W3CDTF">2005-12-28T13:44:00Z</dcterms:created>
  <dcterms:modified xsi:type="dcterms:W3CDTF">2023-10-07T02:46:32Z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0078528D31DA42DF88898ED5CAAC723F_12</vt:lpwstr>
  </property>
</Properties>
</file>